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304" r:id="rId4"/>
    <p:sldId id="305" r:id="rId5"/>
    <p:sldId id="298" r:id="rId6"/>
    <p:sldId id="301" r:id="rId7"/>
    <p:sldId id="308" r:id="rId8"/>
    <p:sldId id="307" r:id="rId9"/>
    <p:sldId id="257" r:id="rId10"/>
    <p:sldId id="309" r:id="rId11"/>
    <p:sldId id="258" r:id="rId12"/>
    <p:sldId id="310" r:id="rId13"/>
    <p:sldId id="259" r:id="rId14"/>
    <p:sldId id="260" r:id="rId15"/>
    <p:sldId id="261" r:id="rId16"/>
    <p:sldId id="262" r:id="rId17"/>
    <p:sldId id="263" r:id="rId18"/>
    <p:sldId id="311" r:id="rId19"/>
    <p:sldId id="264" r:id="rId20"/>
    <p:sldId id="265" r:id="rId21"/>
    <p:sldId id="266" r:id="rId22"/>
    <p:sldId id="312" r:id="rId23"/>
    <p:sldId id="267" r:id="rId24"/>
    <p:sldId id="331" r:id="rId25"/>
    <p:sldId id="268" r:id="rId26"/>
    <p:sldId id="313" r:id="rId27"/>
    <p:sldId id="314" r:id="rId28"/>
    <p:sldId id="315" r:id="rId29"/>
    <p:sldId id="269" r:id="rId30"/>
    <p:sldId id="270" r:id="rId31"/>
    <p:sldId id="316" r:id="rId32"/>
    <p:sldId id="317" r:id="rId33"/>
    <p:sldId id="271" r:id="rId34"/>
    <p:sldId id="302" r:id="rId35"/>
    <p:sldId id="318" r:id="rId36"/>
    <p:sldId id="319" r:id="rId37"/>
    <p:sldId id="303" r:id="rId38"/>
    <p:sldId id="320" r:id="rId39"/>
    <p:sldId id="272" r:id="rId40"/>
    <p:sldId id="322" r:id="rId41"/>
    <p:sldId id="273" r:id="rId42"/>
    <p:sldId id="275" r:id="rId43"/>
    <p:sldId id="276" r:id="rId44"/>
    <p:sldId id="321" r:id="rId45"/>
    <p:sldId id="277" r:id="rId46"/>
    <p:sldId id="278" r:id="rId47"/>
    <p:sldId id="279" r:id="rId48"/>
    <p:sldId id="280" r:id="rId49"/>
    <p:sldId id="323" r:id="rId50"/>
    <p:sldId id="281" r:id="rId51"/>
    <p:sldId id="324" r:id="rId52"/>
    <p:sldId id="282" r:id="rId53"/>
    <p:sldId id="325" r:id="rId54"/>
    <p:sldId id="283" r:id="rId55"/>
    <p:sldId id="284" r:id="rId56"/>
    <p:sldId id="285" r:id="rId57"/>
    <p:sldId id="286" r:id="rId58"/>
    <p:sldId id="287" r:id="rId59"/>
    <p:sldId id="326" r:id="rId60"/>
    <p:sldId id="288" r:id="rId61"/>
    <p:sldId id="289" r:id="rId62"/>
    <p:sldId id="290" r:id="rId63"/>
    <p:sldId id="291" r:id="rId64"/>
    <p:sldId id="299" r:id="rId65"/>
    <p:sldId id="292" r:id="rId66"/>
    <p:sldId id="293" r:id="rId67"/>
    <p:sldId id="332" r:id="rId68"/>
    <p:sldId id="333" r:id="rId69"/>
    <p:sldId id="334" r:id="rId70"/>
    <p:sldId id="335" r:id="rId71"/>
    <p:sldId id="327" r:id="rId72"/>
    <p:sldId id="329" r:id="rId73"/>
    <p:sldId id="294" r:id="rId74"/>
    <p:sldId id="330" r:id="rId75"/>
    <p:sldId id="295" r:id="rId76"/>
    <p:sldId id="296" r:id="rId77"/>
    <p:sldId id="297" r:id="rId78"/>
    <p:sldId id="300"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4" autoAdjust="0"/>
    <p:restoredTop sz="94660"/>
  </p:normalViewPr>
  <p:slideViewPr>
    <p:cSldViewPr snapToGrid="0">
      <p:cViewPr varScale="1">
        <p:scale>
          <a:sx n="111" d="100"/>
          <a:sy n="111" d="100"/>
        </p:scale>
        <p:origin x="118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CB10-726B-44CF-8035-24BBCE43CD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5249B3-B0CD-4C32-A996-8DD7356124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97B4B0-84D5-4032-AD7B-7C0B6238D5F0}"/>
              </a:ext>
            </a:extLst>
          </p:cNvPr>
          <p:cNvSpPr>
            <a:spLocks noGrp="1"/>
          </p:cNvSpPr>
          <p:nvPr>
            <p:ph type="dt" sz="half" idx="10"/>
          </p:nvPr>
        </p:nvSpPr>
        <p:spPr/>
        <p:txBody>
          <a:bodyPr/>
          <a:lstStyle/>
          <a:p>
            <a:fld id="{CD994B10-1736-4517-8B8C-262147F9887B}" type="datetimeFigureOut">
              <a:rPr lang="en-US" smtClean="0"/>
              <a:t>5/7/2024</a:t>
            </a:fld>
            <a:endParaRPr lang="en-US"/>
          </a:p>
        </p:txBody>
      </p:sp>
      <p:sp>
        <p:nvSpPr>
          <p:cNvPr id="5" name="Footer Placeholder 4">
            <a:extLst>
              <a:ext uri="{FF2B5EF4-FFF2-40B4-BE49-F238E27FC236}">
                <a16:creationId xmlns:a16="http://schemas.microsoft.com/office/drawing/2014/main" id="{EEA08A9B-A0C1-4206-97EB-BAF5B063C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8DAA1-7EC1-4D2F-9A80-47F8732E1768}"/>
              </a:ext>
            </a:extLst>
          </p:cNvPr>
          <p:cNvSpPr>
            <a:spLocks noGrp="1"/>
          </p:cNvSpPr>
          <p:nvPr>
            <p:ph type="sldNum" sz="quarter" idx="12"/>
          </p:nvPr>
        </p:nvSpPr>
        <p:spPr/>
        <p:txBody>
          <a:bodyPr/>
          <a:lstStyle/>
          <a:p>
            <a:fld id="{D51CF8F5-8DD1-4298-8726-106544254878}" type="slidenum">
              <a:rPr lang="en-US" smtClean="0"/>
              <a:t>‹#›</a:t>
            </a:fld>
            <a:endParaRPr lang="en-US"/>
          </a:p>
        </p:txBody>
      </p:sp>
    </p:spTree>
    <p:extLst>
      <p:ext uri="{BB962C8B-B14F-4D97-AF65-F5344CB8AC3E}">
        <p14:creationId xmlns:p14="http://schemas.microsoft.com/office/powerpoint/2010/main" val="271168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70A2-55DE-4841-8A3A-D00FE0AC79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69EB4C-46A7-4423-9B9A-EF71C41F4B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FA6C3-4B6B-4C98-9391-BA60D56084ED}"/>
              </a:ext>
            </a:extLst>
          </p:cNvPr>
          <p:cNvSpPr>
            <a:spLocks noGrp="1"/>
          </p:cNvSpPr>
          <p:nvPr>
            <p:ph type="dt" sz="half" idx="10"/>
          </p:nvPr>
        </p:nvSpPr>
        <p:spPr/>
        <p:txBody>
          <a:bodyPr/>
          <a:lstStyle/>
          <a:p>
            <a:fld id="{CD994B10-1736-4517-8B8C-262147F9887B}" type="datetimeFigureOut">
              <a:rPr lang="en-US" smtClean="0"/>
              <a:t>5/7/2024</a:t>
            </a:fld>
            <a:endParaRPr lang="en-US"/>
          </a:p>
        </p:txBody>
      </p:sp>
      <p:sp>
        <p:nvSpPr>
          <p:cNvPr id="5" name="Footer Placeholder 4">
            <a:extLst>
              <a:ext uri="{FF2B5EF4-FFF2-40B4-BE49-F238E27FC236}">
                <a16:creationId xmlns:a16="http://schemas.microsoft.com/office/drawing/2014/main" id="{80B8B872-0260-4E62-BBE5-163BFD095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F0795-4F15-4E30-9F0C-7CBF599D956A}"/>
              </a:ext>
            </a:extLst>
          </p:cNvPr>
          <p:cNvSpPr>
            <a:spLocks noGrp="1"/>
          </p:cNvSpPr>
          <p:nvPr>
            <p:ph type="sldNum" sz="quarter" idx="12"/>
          </p:nvPr>
        </p:nvSpPr>
        <p:spPr/>
        <p:txBody>
          <a:bodyPr/>
          <a:lstStyle/>
          <a:p>
            <a:fld id="{D51CF8F5-8DD1-4298-8726-106544254878}" type="slidenum">
              <a:rPr lang="en-US" smtClean="0"/>
              <a:t>‹#›</a:t>
            </a:fld>
            <a:endParaRPr lang="en-US"/>
          </a:p>
        </p:txBody>
      </p:sp>
    </p:spTree>
    <p:extLst>
      <p:ext uri="{BB962C8B-B14F-4D97-AF65-F5344CB8AC3E}">
        <p14:creationId xmlns:p14="http://schemas.microsoft.com/office/powerpoint/2010/main" val="44982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560323-0524-4F37-AE1E-AD513C758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3B649-6F16-487B-B186-CAD6E77812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32CEF-881F-4D5B-AE82-7E12C9618501}"/>
              </a:ext>
            </a:extLst>
          </p:cNvPr>
          <p:cNvSpPr>
            <a:spLocks noGrp="1"/>
          </p:cNvSpPr>
          <p:nvPr>
            <p:ph type="dt" sz="half" idx="10"/>
          </p:nvPr>
        </p:nvSpPr>
        <p:spPr/>
        <p:txBody>
          <a:bodyPr/>
          <a:lstStyle/>
          <a:p>
            <a:fld id="{CD994B10-1736-4517-8B8C-262147F9887B}" type="datetimeFigureOut">
              <a:rPr lang="en-US" smtClean="0"/>
              <a:t>5/7/2024</a:t>
            </a:fld>
            <a:endParaRPr lang="en-US"/>
          </a:p>
        </p:txBody>
      </p:sp>
      <p:sp>
        <p:nvSpPr>
          <p:cNvPr id="5" name="Footer Placeholder 4">
            <a:extLst>
              <a:ext uri="{FF2B5EF4-FFF2-40B4-BE49-F238E27FC236}">
                <a16:creationId xmlns:a16="http://schemas.microsoft.com/office/drawing/2014/main" id="{5E15EA3F-AF0D-4501-9557-F74E43639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6B2EC-237B-4E7F-B449-5BA706E7A9C4}"/>
              </a:ext>
            </a:extLst>
          </p:cNvPr>
          <p:cNvSpPr>
            <a:spLocks noGrp="1"/>
          </p:cNvSpPr>
          <p:nvPr>
            <p:ph type="sldNum" sz="quarter" idx="12"/>
          </p:nvPr>
        </p:nvSpPr>
        <p:spPr/>
        <p:txBody>
          <a:bodyPr/>
          <a:lstStyle/>
          <a:p>
            <a:fld id="{D51CF8F5-8DD1-4298-8726-106544254878}" type="slidenum">
              <a:rPr lang="en-US" smtClean="0"/>
              <a:t>‹#›</a:t>
            </a:fld>
            <a:endParaRPr lang="en-US"/>
          </a:p>
        </p:txBody>
      </p:sp>
    </p:spTree>
    <p:extLst>
      <p:ext uri="{BB962C8B-B14F-4D97-AF65-F5344CB8AC3E}">
        <p14:creationId xmlns:p14="http://schemas.microsoft.com/office/powerpoint/2010/main" val="366386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7F76-B3AF-4E08-8E39-0F3DB1CFB530}"/>
              </a:ext>
            </a:extLst>
          </p:cNvPr>
          <p:cNvSpPr>
            <a:spLocks noGrp="1"/>
          </p:cNvSpPr>
          <p:nvPr>
            <p:ph type="title"/>
          </p:nvPr>
        </p:nvSpPr>
        <p:spPr>
          <a:solidFill>
            <a:schemeClr val="accent3">
              <a:lumMod val="20000"/>
              <a:lumOff val="80000"/>
            </a:schemeClr>
          </a:solidFill>
        </p:spPr>
        <p:txBody>
          <a:bodyPr>
            <a:normAutofit/>
          </a:bodyPr>
          <a:lstStyle>
            <a:lvl1pPr algn="ctr" rtl="1">
              <a:defRPr sz="2800" b="1">
                <a:solidFill>
                  <a:srgbClr val="7030A0"/>
                </a:solidFill>
                <a:cs typeface="B Titr" pitchFamily="2" charset="-78"/>
              </a:defRPr>
            </a:lvl1pPr>
          </a:lstStyle>
          <a:p>
            <a:r>
              <a:rPr lang="en-US" dirty="0"/>
              <a:t>Click to edit Master title style</a:t>
            </a:r>
          </a:p>
        </p:txBody>
      </p:sp>
      <p:sp>
        <p:nvSpPr>
          <p:cNvPr id="3" name="Text Placeholder 2">
            <a:extLst>
              <a:ext uri="{FF2B5EF4-FFF2-40B4-BE49-F238E27FC236}">
                <a16:creationId xmlns:a16="http://schemas.microsoft.com/office/drawing/2014/main" id="{7DEB2216-B705-43A7-A660-3DEDDBEAE271}"/>
              </a:ext>
            </a:extLst>
          </p:cNvPr>
          <p:cNvSpPr>
            <a:spLocks noGrp="1"/>
          </p:cNvSpPr>
          <p:nvPr>
            <p:ph type="body" idx="1"/>
          </p:nvPr>
        </p:nvSpPr>
        <p:spPr/>
        <p:txBody>
          <a:bodyPr/>
          <a:lstStyle>
            <a:lvl1pPr algn="just" rtl="1">
              <a:defRPr sz="2400">
                <a:cs typeface="B Nazanin" panose="00000400000000000000" pitchFamily="2" charset="-78"/>
              </a:defRPr>
            </a:lvl1pPr>
            <a:lvl2pPr algn="just" rtl="1">
              <a:defRPr sz="2400">
                <a:cs typeface="B Nazanin" panose="00000400000000000000" pitchFamily="2" charset="-78"/>
              </a:defRPr>
            </a:lvl2pPr>
            <a:lvl3pPr algn="just" rtl="1">
              <a:defRPr sz="2400">
                <a:cs typeface="B Nazanin" panose="00000400000000000000" pitchFamily="2" charset="-78"/>
              </a:defRPr>
            </a:lvl3pPr>
            <a:lvl4pPr algn="just" rtl="1">
              <a:defRPr sz="2400">
                <a:cs typeface="B Nazanin" panose="00000400000000000000" pitchFamily="2" charset="-78"/>
              </a:defRPr>
            </a:lvl4pPr>
            <a:lvl5pPr algn="just" rtl="1">
              <a:defRPr sz="2400">
                <a:cs typeface="B Nazani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4FDA73-DAFD-4311-A28B-A7E0BFAE43C7}"/>
              </a:ext>
            </a:extLst>
          </p:cNvPr>
          <p:cNvSpPr>
            <a:spLocks noGrp="1"/>
          </p:cNvSpPr>
          <p:nvPr>
            <p:ph type="dt" sz="half" idx="10"/>
          </p:nvPr>
        </p:nvSpPr>
        <p:spPr/>
        <p:txBody>
          <a:bodyPr/>
          <a:lstStyle/>
          <a:p>
            <a:fld id="{CD994B10-1736-4517-8B8C-262147F9887B}" type="datetimeFigureOut">
              <a:rPr lang="en-US" smtClean="0"/>
              <a:t>5/7/2024</a:t>
            </a:fld>
            <a:endParaRPr lang="en-US"/>
          </a:p>
        </p:txBody>
      </p:sp>
      <p:sp>
        <p:nvSpPr>
          <p:cNvPr id="5" name="Footer Placeholder 4">
            <a:extLst>
              <a:ext uri="{FF2B5EF4-FFF2-40B4-BE49-F238E27FC236}">
                <a16:creationId xmlns:a16="http://schemas.microsoft.com/office/drawing/2014/main" id="{A5F79D21-D722-4DD3-BF56-F8A798CAC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64AA7-EC63-4D39-B320-06C091C48AA3}"/>
              </a:ext>
            </a:extLst>
          </p:cNvPr>
          <p:cNvSpPr>
            <a:spLocks noGrp="1"/>
          </p:cNvSpPr>
          <p:nvPr>
            <p:ph type="sldNum" sz="quarter" idx="12"/>
          </p:nvPr>
        </p:nvSpPr>
        <p:spPr/>
        <p:txBody>
          <a:bodyPr/>
          <a:lstStyle/>
          <a:p>
            <a:fld id="{D51CF8F5-8DD1-4298-8726-106544254878}" type="slidenum">
              <a:rPr lang="en-US" smtClean="0"/>
              <a:t>‹#›</a:t>
            </a:fld>
            <a:endParaRPr lang="en-US"/>
          </a:p>
        </p:txBody>
      </p:sp>
    </p:spTree>
    <p:extLst>
      <p:ext uri="{BB962C8B-B14F-4D97-AF65-F5344CB8AC3E}">
        <p14:creationId xmlns:p14="http://schemas.microsoft.com/office/powerpoint/2010/main" val="340871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D119-4310-4A17-8275-511776D088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E94C1-E4E0-4C01-922C-CF3255C05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8812A-4255-4594-8498-2CB713881ABB}"/>
              </a:ext>
            </a:extLst>
          </p:cNvPr>
          <p:cNvSpPr>
            <a:spLocks noGrp="1"/>
          </p:cNvSpPr>
          <p:nvPr>
            <p:ph type="dt" sz="half" idx="10"/>
          </p:nvPr>
        </p:nvSpPr>
        <p:spPr/>
        <p:txBody>
          <a:bodyPr/>
          <a:lstStyle/>
          <a:p>
            <a:fld id="{CD994B10-1736-4517-8B8C-262147F9887B}" type="datetimeFigureOut">
              <a:rPr lang="en-US" smtClean="0"/>
              <a:t>5/7/2024</a:t>
            </a:fld>
            <a:endParaRPr lang="en-US"/>
          </a:p>
        </p:txBody>
      </p:sp>
      <p:sp>
        <p:nvSpPr>
          <p:cNvPr id="5" name="Footer Placeholder 4">
            <a:extLst>
              <a:ext uri="{FF2B5EF4-FFF2-40B4-BE49-F238E27FC236}">
                <a16:creationId xmlns:a16="http://schemas.microsoft.com/office/drawing/2014/main" id="{934BBEC4-6529-4D3B-9764-9BDB0D65F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658D7-CACE-40C0-BAF9-1DD83D912453}"/>
              </a:ext>
            </a:extLst>
          </p:cNvPr>
          <p:cNvSpPr>
            <a:spLocks noGrp="1"/>
          </p:cNvSpPr>
          <p:nvPr>
            <p:ph type="sldNum" sz="quarter" idx="12"/>
          </p:nvPr>
        </p:nvSpPr>
        <p:spPr/>
        <p:txBody>
          <a:bodyPr/>
          <a:lstStyle/>
          <a:p>
            <a:fld id="{D51CF8F5-8DD1-4298-8726-106544254878}" type="slidenum">
              <a:rPr lang="en-US" smtClean="0"/>
              <a:t>‹#›</a:t>
            </a:fld>
            <a:endParaRPr lang="en-US"/>
          </a:p>
        </p:txBody>
      </p:sp>
    </p:spTree>
    <p:extLst>
      <p:ext uri="{BB962C8B-B14F-4D97-AF65-F5344CB8AC3E}">
        <p14:creationId xmlns:p14="http://schemas.microsoft.com/office/powerpoint/2010/main" val="60684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0A8E-86D7-43EA-AC84-46E160F72A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D7B024-2A63-48A7-9D36-E128509E2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F5E55C-5A31-4401-9E48-F1D83A1424B0}"/>
              </a:ext>
            </a:extLst>
          </p:cNvPr>
          <p:cNvSpPr>
            <a:spLocks noGrp="1"/>
          </p:cNvSpPr>
          <p:nvPr>
            <p:ph type="dt" sz="half" idx="10"/>
          </p:nvPr>
        </p:nvSpPr>
        <p:spPr/>
        <p:txBody>
          <a:bodyPr/>
          <a:lstStyle/>
          <a:p>
            <a:fld id="{CD994B10-1736-4517-8B8C-262147F9887B}" type="datetimeFigureOut">
              <a:rPr lang="en-US" smtClean="0"/>
              <a:t>5/7/2024</a:t>
            </a:fld>
            <a:endParaRPr lang="en-US"/>
          </a:p>
        </p:txBody>
      </p:sp>
      <p:sp>
        <p:nvSpPr>
          <p:cNvPr id="5" name="Footer Placeholder 4">
            <a:extLst>
              <a:ext uri="{FF2B5EF4-FFF2-40B4-BE49-F238E27FC236}">
                <a16:creationId xmlns:a16="http://schemas.microsoft.com/office/drawing/2014/main" id="{2134B4E2-9BDD-4565-8C5C-B21EDD182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DE154-A96F-4326-9B80-B7CDA7017924}"/>
              </a:ext>
            </a:extLst>
          </p:cNvPr>
          <p:cNvSpPr>
            <a:spLocks noGrp="1"/>
          </p:cNvSpPr>
          <p:nvPr>
            <p:ph type="sldNum" sz="quarter" idx="12"/>
          </p:nvPr>
        </p:nvSpPr>
        <p:spPr/>
        <p:txBody>
          <a:bodyPr/>
          <a:lstStyle/>
          <a:p>
            <a:fld id="{D51CF8F5-8DD1-4298-8726-106544254878}" type="slidenum">
              <a:rPr lang="en-US" smtClean="0"/>
              <a:t>‹#›</a:t>
            </a:fld>
            <a:endParaRPr lang="en-US"/>
          </a:p>
        </p:txBody>
      </p:sp>
    </p:spTree>
    <p:extLst>
      <p:ext uri="{BB962C8B-B14F-4D97-AF65-F5344CB8AC3E}">
        <p14:creationId xmlns:p14="http://schemas.microsoft.com/office/powerpoint/2010/main" val="158528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06A8-1E42-415E-BC58-CFEA97A3D4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680F-B319-4C9A-A9FE-5B67DAED83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8C4AFA-C79A-4C26-B695-3962D3E4EE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AB76F1-C829-4655-9A10-DFDCBA9C7CA8}"/>
              </a:ext>
            </a:extLst>
          </p:cNvPr>
          <p:cNvSpPr>
            <a:spLocks noGrp="1"/>
          </p:cNvSpPr>
          <p:nvPr>
            <p:ph type="dt" sz="half" idx="10"/>
          </p:nvPr>
        </p:nvSpPr>
        <p:spPr/>
        <p:txBody>
          <a:bodyPr/>
          <a:lstStyle/>
          <a:p>
            <a:fld id="{CD994B10-1736-4517-8B8C-262147F9887B}" type="datetimeFigureOut">
              <a:rPr lang="en-US" smtClean="0"/>
              <a:t>5/7/2024</a:t>
            </a:fld>
            <a:endParaRPr lang="en-US"/>
          </a:p>
        </p:txBody>
      </p:sp>
      <p:sp>
        <p:nvSpPr>
          <p:cNvPr id="6" name="Footer Placeholder 5">
            <a:extLst>
              <a:ext uri="{FF2B5EF4-FFF2-40B4-BE49-F238E27FC236}">
                <a16:creationId xmlns:a16="http://schemas.microsoft.com/office/drawing/2014/main" id="{20D55F50-9CFD-4803-80F8-F7028EDB4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C0705-75CC-49DA-BD99-462B8BC7F44B}"/>
              </a:ext>
            </a:extLst>
          </p:cNvPr>
          <p:cNvSpPr>
            <a:spLocks noGrp="1"/>
          </p:cNvSpPr>
          <p:nvPr>
            <p:ph type="sldNum" sz="quarter" idx="12"/>
          </p:nvPr>
        </p:nvSpPr>
        <p:spPr/>
        <p:txBody>
          <a:bodyPr/>
          <a:lstStyle/>
          <a:p>
            <a:fld id="{D51CF8F5-8DD1-4298-8726-106544254878}" type="slidenum">
              <a:rPr lang="en-US" smtClean="0"/>
              <a:t>‹#›</a:t>
            </a:fld>
            <a:endParaRPr lang="en-US"/>
          </a:p>
        </p:txBody>
      </p:sp>
    </p:spTree>
    <p:extLst>
      <p:ext uri="{BB962C8B-B14F-4D97-AF65-F5344CB8AC3E}">
        <p14:creationId xmlns:p14="http://schemas.microsoft.com/office/powerpoint/2010/main" val="130956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075D-04B6-4B28-8C80-E5CD1369B6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E1EEDE-285D-419D-9AFE-32B3CF30E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C8FEC5-5445-426E-BB72-FAD008AE20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CC1608-BB25-4D44-B39D-05C8B57DC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63AE8-09F2-4642-870C-7A5576675B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992143-89BF-4936-9A62-26E9ED42E2F7}"/>
              </a:ext>
            </a:extLst>
          </p:cNvPr>
          <p:cNvSpPr>
            <a:spLocks noGrp="1"/>
          </p:cNvSpPr>
          <p:nvPr>
            <p:ph type="dt" sz="half" idx="10"/>
          </p:nvPr>
        </p:nvSpPr>
        <p:spPr/>
        <p:txBody>
          <a:bodyPr/>
          <a:lstStyle/>
          <a:p>
            <a:fld id="{CD994B10-1736-4517-8B8C-262147F9887B}" type="datetimeFigureOut">
              <a:rPr lang="en-US" smtClean="0"/>
              <a:t>5/7/2024</a:t>
            </a:fld>
            <a:endParaRPr lang="en-US"/>
          </a:p>
        </p:txBody>
      </p:sp>
      <p:sp>
        <p:nvSpPr>
          <p:cNvPr id="8" name="Footer Placeholder 7">
            <a:extLst>
              <a:ext uri="{FF2B5EF4-FFF2-40B4-BE49-F238E27FC236}">
                <a16:creationId xmlns:a16="http://schemas.microsoft.com/office/drawing/2014/main" id="{BAFD72F7-64EE-4051-B781-49EB122E6A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350326-FDD6-4A19-98DE-67F5BBDC33DE}"/>
              </a:ext>
            </a:extLst>
          </p:cNvPr>
          <p:cNvSpPr>
            <a:spLocks noGrp="1"/>
          </p:cNvSpPr>
          <p:nvPr>
            <p:ph type="sldNum" sz="quarter" idx="12"/>
          </p:nvPr>
        </p:nvSpPr>
        <p:spPr/>
        <p:txBody>
          <a:bodyPr/>
          <a:lstStyle/>
          <a:p>
            <a:fld id="{D51CF8F5-8DD1-4298-8726-106544254878}" type="slidenum">
              <a:rPr lang="en-US" smtClean="0"/>
              <a:t>‹#›</a:t>
            </a:fld>
            <a:endParaRPr lang="en-US"/>
          </a:p>
        </p:txBody>
      </p:sp>
    </p:spTree>
    <p:extLst>
      <p:ext uri="{BB962C8B-B14F-4D97-AF65-F5344CB8AC3E}">
        <p14:creationId xmlns:p14="http://schemas.microsoft.com/office/powerpoint/2010/main" val="308348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0B5F-47F6-4EF6-B03E-81DBA9DADB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DA742F-FC80-4040-A419-0782CE1048AB}"/>
              </a:ext>
            </a:extLst>
          </p:cNvPr>
          <p:cNvSpPr>
            <a:spLocks noGrp="1"/>
          </p:cNvSpPr>
          <p:nvPr>
            <p:ph type="dt" sz="half" idx="10"/>
          </p:nvPr>
        </p:nvSpPr>
        <p:spPr/>
        <p:txBody>
          <a:bodyPr/>
          <a:lstStyle/>
          <a:p>
            <a:fld id="{CD994B10-1736-4517-8B8C-262147F9887B}" type="datetimeFigureOut">
              <a:rPr lang="en-US" smtClean="0"/>
              <a:t>5/7/2024</a:t>
            </a:fld>
            <a:endParaRPr lang="en-US"/>
          </a:p>
        </p:txBody>
      </p:sp>
      <p:sp>
        <p:nvSpPr>
          <p:cNvPr id="4" name="Footer Placeholder 3">
            <a:extLst>
              <a:ext uri="{FF2B5EF4-FFF2-40B4-BE49-F238E27FC236}">
                <a16:creationId xmlns:a16="http://schemas.microsoft.com/office/drawing/2014/main" id="{BD4B944C-36D4-4C67-8925-4C10EF4928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8641A6-A185-4E40-96A5-60FD1C9B2D17}"/>
              </a:ext>
            </a:extLst>
          </p:cNvPr>
          <p:cNvSpPr>
            <a:spLocks noGrp="1"/>
          </p:cNvSpPr>
          <p:nvPr>
            <p:ph type="sldNum" sz="quarter" idx="12"/>
          </p:nvPr>
        </p:nvSpPr>
        <p:spPr/>
        <p:txBody>
          <a:bodyPr/>
          <a:lstStyle/>
          <a:p>
            <a:fld id="{D51CF8F5-8DD1-4298-8726-106544254878}" type="slidenum">
              <a:rPr lang="en-US" smtClean="0"/>
              <a:t>‹#›</a:t>
            </a:fld>
            <a:endParaRPr lang="en-US"/>
          </a:p>
        </p:txBody>
      </p:sp>
    </p:spTree>
    <p:extLst>
      <p:ext uri="{BB962C8B-B14F-4D97-AF65-F5344CB8AC3E}">
        <p14:creationId xmlns:p14="http://schemas.microsoft.com/office/powerpoint/2010/main" val="403195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14954-F310-4030-97FE-27A5794B842F}"/>
              </a:ext>
            </a:extLst>
          </p:cNvPr>
          <p:cNvSpPr>
            <a:spLocks noGrp="1"/>
          </p:cNvSpPr>
          <p:nvPr>
            <p:ph type="dt" sz="half" idx="10"/>
          </p:nvPr>
        </p:nvSpPr>
        <p:spPr/>
        <p:txBody>
          <a:bodyPr/>
          <a:lstStyle/>
          <a:p>
            <a:fld id="{CD994B10-1736-4517-8B8C-262147F9887B}" type="datetimeFigureOut">
              <a:rPr lang="en-US" smtClean="0"/>
              <a:t>5/7/2024</a:t>
            </a:fld>
            <a:endParaRPr lang="en-US"/>
          </a:p>
        </p:txBody>
      </p:sp>
      <p:sp>
        <p:nvSpPr>
          <p:cNvPr id="3" name="Footer Placeholder 2">
            <a:extLst>
              <a:ext uri="{FF2B5EF4-FFF2-40B4-BE49-F238E27FC236}">
                <a16:creationId xmlns:a16="http://schemas.microsoft.com/office/drawing/2014/main" id="{E01BFD04-73C4-4DF1-9281-DC7B6970A2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36EEAB-F75C-4164-9AD3-311B3195A17A}"/>
              </a:ext>
            </a:extLst>
          </p:cNvPr>
          <p:cNvSpPr>
            <a:spLocks noGrp="1"/>
          </p:cNvSpPr>
          <p:nvPr>
            <p:ph type="sldNum" sz="quarter" idx="12"/>
          </p:nvPr>
        </p:nvSpPr>
        <p:spPr/>
        <p:txBody>
          <a:bodyPr/>
          <a:lstStyle/>
          <a:p>
            <a:fld id="{D51CF8F5-8DD1-4298-8726-106544254878}" type="slidenum">
              <a:rPr lang="en-US" smtClean="0"/>
              <a:t>‹#›</a:t>
            </a:fld>
            <a:endParaRPr lang="en-US"/>
          </a:p>
        </p:txBody>
      </p:sp>
    </p:spTree>
    <p:extLst>
      <p:ext uri="{BB962C8B-B14F-4D97-AF65-F5344CB8AC3E}">
        <p14:creationId xmlns:p14="http://schemas.microsoft.com/office/powerpoint/2010/main" val="691835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EE6A-A1AB-4677-AA26-D46DECE4E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D0B68A-7707-4FA5-86FB-BE04094B4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FB21A4-AA3C-4887-95BB-9B0B0AB3B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D47A8-8821-44AD-B571-AB292817F31A}"/>
              </a:ext>
            </a:extLst>
          </p:cNvPr>
          <p:cNvSpPr>
            <a:spLocks noGrp="1"/>
          </p:cNvSpPr>
          <p:nvPr>
            <p:ph type="dt" sz="half" idx="10"/>
          </p:nvPr>
        </p:nvSpPr>
        <p:spPr/>
        <p:txBody>
          <a:bodyPr/>
          <a:lstStyle/>
          <a:p>
            <a:fld id="{CD994B10-1736-4517-8B8C-262147F9887B}" type="datetimeFigureOut">
              <a:rPr lang="en-US" smtClean="0"/>
              <a:t>5/7/2024</a:t>
            </a:fld>
            <a:endParaRPr lang="en-US"/>
          </a:p>
        </p:txBody>
      </p:sp>
      <p:sp>
        <p:nvSpPr>
          <p:cNvPr id="6" name="Footer Placeholder 5">
            <a:extLst>
              <a:ext uri="{FF2B5EF4-FFF2-40B4-BE49-F238E27FC236}">
                <a16:creationId xmlns:a16="http://schemas.microsoft.com/office/drawing/2014/main" id="{4919496A-6D0D-4102-B8E8-39D581F8F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77146-AEFD-4994-AE47-C13E0B0E410E}"/>
              </a:ext>
            </a:extLst>
          </p:cNvPr>
          <p:cNvSpPr>
            <a:spLocks noGrp="1"/>
          </p:cNvSpPr>
          <p:nvPr>
            <p:ph type="sldNum" sz="quarter" idx="12"/>
          </p:nvPr>
        </p:nvSpPr>
        <p:spPr/>
        <p:txBody>
          <a:bodyPr/>
          <a:lstStyle/>
          <a:p>
            <a:fld id="{D51CF8F5-8DD1-4298-8726-106544254878}" type="slidenum">
              <a:rPr lang="en-US" smtClean="0"/>
              <a:t>‹#›</a:t>
            </a:fld>
            <a:endParaRPr lang="en-US"/>
          </a:p>
        </p:txBody>
      </p:sp>
    </p:spTree>
    <p:extLst>
      <p:ext uri="{BB962C8B-B14F-4D97-AF65-F5344CB8AC3E}">
        <p14:creationId xmlns:p14="http://schemas.microsoft.com/office/powerpoint/2010/main" val="180525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C5D4-572A-49D7-8D01-47748698C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91A7E6-C8D7-40AE-A59C-EE68F9E45C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726763D-FACD-468F-89B9-9E777E5BB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BA1FE9-F54F-4E57-85B9-408F8038515E}"/>
              </a:ext>
            </a:extLst>
          </p:cNvPr>
          <p:cNvSpPr>
            <a:spLocks noGrp="1"/>
          </p:cNvSpPr>
          <p:nvPr>
            <p:ph type="dt" sz="half" idx="10"/>
          </p:nvPr>
        </p:nvSpPr>
        <p:spPr/>
        <p:txBody>
          <a:bodyPr/>
          <a:lstStyle/>
          <a:p>
            <a:fld id="{CD994B10-1736-4517-8B8C-262147F9887B}" type="datetimeFigureOut">
              <a:rPr lang="en-US" smtClean="0"/>
              <a:t>5/7/2024</a:t>
            </a:fld>
            <a:endParaRPr lang="en-US"/>
          </a:p>
        </p:txBody>
      </p:sp>
      <p:sp>
        <p:nvSpPr>
          <p:cNvPr id="6" name="Footer Placeholder 5">
            <a:extLst>
              <a:ext uri="{FF2B5EF4-FFF2-40B4-BE49-F238E27FC236}">
                <a16:creationId xmlns:a16="http://schemas.microsoft.com/office/drawing/2014/main" id="{6982FDA4-20A6-4AE9-A7E1-AE4533603B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0823C-34A4-4B07-8FCE-E3857EE5E77B}"/>
              </a:ext>
            </a:extLst>
          </p:cNvPr>
          <p:cNvSpPr>
            <a:spLocks noGrp="1"/>
          </p:cNvSpPr>
          <p:nvPr>
            <p:ph type="sldNum" sz="quarter" idx="12"/>
          </p:nvPr>
        </p:nvSpPr>
        <p:spPr/>
        <p:txBody>
          <a:bodyPr/>
          <a:lstStyle/>
          <a:p>
            <a:fld id="{D51CF8F5-8DD1-4298-8726-106544254878}" type="slidenum">
              <a:rPr lang="en-US" smtClean="0"/>
              <a:t>‹#›</a:t>
            </a:fld>
            <a:endParaRPr lang="en-US"/>
          </a:p>
        </p:txBody>
      </p:sp>
    </p:spTree>
    <p:extLst>
      <p:ext uri="{BB962C8B-B14F-4D97-AF65-F5344CB8AC3E}">
        <p14:creationId xmlns:p14="http://schemas.microsoft.com/office/powerpoint/2010/main" val="98614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0215CC-9FAB-4FE7-BA5A-C0934336C13E}"/>
              </a:ext>
            </a:extLst>
          </p:cNvPr>
          <p:cNvSpPr>
            <a:spLocks noGrp="1"/>
          </p:cNvSpPr>
          <p:nvPr>
            <p:ph type="title"/>
          </p:nvPr>
        </p:nvSpPr>
        <p:spPr>
          <a:xfrm>
            <a:off x="838200" y="365125"/>
            <a:ext cx="10515600" cy="1325563"/>
          </a:xfrm>
          <a:prstGeom prst="rect">
            <a:avLst/>
          </a:prstGeom>
          <a:ln w="57150">
            <a:solidFill>
              <a:schemeClr val="accent6">
                <a:lumMod val="60000"/>
                <a:lumOff val="40000"/>
              </a:schemeClr>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584D0E-D983-4F2E-8ABF-579368804A1E}"/>
              </a:ext>
            </a:extLst>
          </p:cNvPr>
          <p:cNvSpPr>
            <a:spLocks noGrp="1"/>
          </p:cNvSpPr>
          <p:nvPr>
            <p:ph type="body" idx="1"/>
          </p:nvPr>
        </p:nvSpPr>
        <p:spPr>
          <a:xfrm>
            <a:off x="838200" y="1825625"/>
            <a:ext cx="10515600" cy="4351338"/>
          </a:xfrm>
          <a:prstGeom prst="rect">
            <a:avLst/>
          </a:prstGeom>
          <a:ln w="38100">
            <a:solidFill>
              <a:schemeClr val="accent6">
                <a:lumMod val="60000"/>
                <a:lumOff val="40000"/>
              </a:schemeClr>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53C863C-FC06-4333-80AB-7E538204E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94B10-1736-4517-8B8C-262147F9887B}" type="datetimeFigureOut">
              <a:rPr lang="en-US" smtClean="0"/>
              <a:t>5/7/2024</a:t>
            </a:fld>
            <a:endParaRPr lang="en-US"/>
          </a:p>
        </p:txBody>
      </p:sp>
      <p:sp>
        <p:nvSpPr>
          <p:cNvPr id="5" name="Footer Placeholder 4">
            <a:extLst>
              <a:ext uri="{FF2B5EF4-FFF2-40B4-BE49-F238E27FC236}">
                <a16:creationId xmlns:a16="http://schemas.microsoft.com/office/drawing/2014/main" id="{0B2F8784-8C5F-4D2C-9EE4-AAB32E30F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F969B1-D739-4560-8969-8351147D5E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CF8F5-8DD1-4298-8726-106544254878}" type="slidenum">
              <a:rPr lang="en-US" smtClean="0"/>
              <a:t>‹#›</a:t>
            </a:fld>
            <a:endParaRPr lang="en-US"/>
          </a:p>
        </p:txBody>
      </p:sp>
    </p:spTree>
    <p:extLst>
      <p:ext uri="{BB962C8B-B14F-4D97-AF65-F5344CB8AC3E}">
        <p14:creationId xmlns:p14="http://schemas.microsoft.com/office/powerpoint/2010/main" val="1389884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slide" Target="slide1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slide" Target="slide19.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27.xml"/><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slide" Target="slide28.xml"/><Relationship Id="rId5" Type="http://schemas.openxmlformats.org/officeDocument/2006/relationships/image" Target="../media/image17.png"/><Relationship Id="rId10" Type="http://schemas.openxmlformats.org/officeDocument/2006/relationships/image" Target="../media/image180.png"/><Relationship Id="rId4" Type="http://schemas.openxmlformats.org/officeDocument/2006/relationships/image" Target="../media/image160.png"/><Relationship Id="rId9" Type="http://schemas.openxmlformats.org/officeDocument/2006/relationships/slide" Target="slide2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slide" Target="slide32.xml"/><Relationship Id="rId5" Type="http://schemas.openxmlformats.org/officeDocument/2006/relationships/image" Target="../media/image22.png"/><Relationship Id="rId4" Type="http://schemas.openxmlformats.org/officeDocument/2006/relationships/image" Target="../media/image210.pn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260.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slide" Target="slide36.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bing.com/ck/a?!&amp;&amp;p=32efb5b64c172f6aJmltdHM9MTcwMjg1NzYwMCZpZ3VpZD0xYjJiM2M4Mi0wYjNmLTZkOTEtMmJlNi0zMjEyMGE0ZTZjY2ImaW5zaWQ9NTE4Ng&amp;ptn=3&amp;ver=2&amp;hsh=3&amp;fclid=1b2b3c82-0b3f-6d91-2be6-32120a4e6ccb&amp;u=a1aHR0cHM6Ly93d3cuZWNmci5nb3YvY3VycmVudC90aXRsZS00Mi9jaGFwdGVyLUk&amp;ntb=1" TargetMode="External"/><Relationship Id="rId1" Type="http://schemas.openxmlformats.org/officeDocument/2006/relationships/slideLayout" Target="../slideLayouts/slideLayout12.xml"/><Relationship Id="rId5" Type="http://schemas.openxmlformats.org/officeDocument/2006/relationships/image" Target="../media/image280.png"/><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0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10.png"/></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fa.wikipedia.org/w/index.php?title=%D8%AE%D8%AF%D9%85%D8%A7%D8%AA_%D8%A8%D9%87%D8%AF%D8%A7%D8%B4%D8%AA_%D8%B9%D9%85%D9%88%D9%85%DB%8C_%D8%A2%D9%85%D8%B1%DB%8C%DA%A9%D8%A7&amp;action=edit&amp;redlink=1" TargetMode="External"/><Relationship Id="rId7" Type="http://schemas.openxmlformats.org/officeDocument/2006/relationships/slide" Target="slide7.xml"/><Relationship Id="rId2" Type="http://schemas.openxmlformats.org/officeDocument/2006/relationships/hyperlink" Target="https://fa.wikipedia.org/wiki/%D8%A7%D8%AE%D9%84%D8%A7%D9%82_%D9%BE%D8%B2%D8%B4%DA%A9%DB%8C"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0.png"/><Relationship Id="rId5" Type="http://schemas.openxmlformats.org/officeDocument/2006/relationships/hyperlink" Target="https://fa.wikipedia.org/w/index.php?title=%D9%85%D8%A4%D8%B3%D8%B3%D9%87_%D8%AA%D8%A7%D8%B3%DA%A9%DB%8C%DA%AF%DB%8C&amp;action=edit&amp;redlink=1" TargetMode="External"/><Relationship Id="rId10" Type="http://schemas.openxmlformats.org/officeDocument/2006/relationships/slide" Target="slide8.xml"/><Relationship Id="rId4" Type="http://schemas.openxmlformats.org/officeDocument/2006/relationships/hyperlink" Target="https://fa.wikipedia.org/wiki/%D8%AA%D8%A7%D8%B3%DA%A9%DB%8C%DA%AF%DB%8C" TargetMode="External"/><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50.png"/></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37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E75C-0FAE-4FE6-B326-C70B834ED454}"/>
              </a:ext>
            </a:extLst>
          </p:cNvPr>
          <p:cNvSpPr>
            <a:spLocks noGrp="1"/>
          </p:cNvSpPr>
          <p:nvPr>
            <p:ph type="title"/>
          </p:nvPr>
        </p:nvSpPr>
        <p:spPr>
          <a:xfrm>
            <a:off x="838200" y="1979589"/>
            <a:ext cx="10515600" cy="1325563"/>
          </a:xfrm>
        </p:spPr>
        <p:txBody>
          <a:bodyPr>
            <a:normAutofit/>
          </a:bodyPr>
          <a:lstStyle/>
          <a:p>
            <a:pPr marR="0" rtl="1"/>
            <a:r>
              <a:rPr lang="fa-IR" sz="4800" b="1" kern="1400" dirty="0">
                <a:solidFill>
                  <a:srgbClr val="FF0000"/>
                </a:solidFill>
                <a:latin typeface="Times New Roman" panose="02020603050405020304" pitchFamily="18" charset="0"/>
              </a:rPr>
              <a:t>اخلاق پزشکی</a:t>
            </a:r>
            <a:endParaRPr lang="ar-SA" sz="4800" b="1" i="0" u="none" strike="noStrike" kern="1400" baseline="0" dirty="0">
              <a:solidFill>
                <a:srgbClr val="FF0000"/>
              </a:solidFill>
              <a:latin typeface="Times New Roman" panose="02020603050405020304" pitchFamily="18" charset="0"/>
            </a:endParaRPr>
          </a:p>
        </p:txBody>
      </p:sp>
      <p:sp>
        <p:nvSpPr>
          <p:cNvPr id="3" name="Text Placeholder 2">
            <a:extLst>
              <a:ext uri="{FF2B5EF4-FFF2-40B4-BE49-F238E27FC236}">
                <a16:creationId xmlns:a16="http://schemas.microsoft.com/office/drawing/2014/main" id="{C0CC17A9-0F00-44BE-B1B4-F2386D4532A9}"/>
              </a:ext>
            </a:extLst>
          </p:cNvPr>
          <p:cNvSpPr>
            <a:spLocks noGrp="1"/>
          </p:cNvSpPr>
          <p:nvPr>
            <p:ph type="body" idx="1"/>
          </p:nvPr>
        </p:nvSpPr>
        <p:spPr>
          <a:xfrm>
            <a:off x="838200" y="3552848"/>
            <a:ext cx="10515600" cy="2275369"/>
          </a:xfrm>
        </p:spPr>
        <p:txBody>
          <a:bodyPr/>
          <a:lstStyle/>
          <a:p>
            <a:pPr marL="0" indent="0" algn="ctr">
              <a:buNone/>
            </a:pPr>
            <a:r>
              <a:rPr lang="ar-SA" b="1" kern="1400" dirty="0">
                <a:solidFill>
                  <a:srgbClr val="002060"/>
                </a:solidFill>
                <a:latin typeface="Times New Roman" panose="02020603050405020304" pitchFamily="18" charset="0"/>
                <a:cs typeface="B Titr" panose="00000700000000000000" pitchFamily="2" charset="-78"/>
              </a:rPr>
              <a:t>اخ</a:t>
            </a:r>
            <a:r>
              <a:rPr lang="fa-IR" b="1" kern="1400" dirty="0">
                <a:solidFill>
                  <a:srgbClr val="002060"/>
                </a:solidFill>
                <a:latin typeface="Times New Roman" panose="02020603050405020304" pitchFamily="18" charset="0"/>
                <a:cs typeface="B Titr" panose="00000700000000000000" pitchFamily="2" charset="-78"/>
              </a:rPr>
              <a:t>ـــ</a:t>
            </a:r>
            <a:r>
              <a:rPr lang="ar-SA" b="1" kern="1400" dirty="0">
                <a:solidFill>
                  <a:srgbClr val="002060"/>
                </a:solidFill>
                <a:latin typeface="Times New Roman" panose="02020603050405020304" pitchFamily="18" charset="0"/>
                <a:cs typeface="B Titr" panose="00000700000000000000" pitchFamily="2" charset="-78"/>
              </a:rPr>
              <a:t>لاق در پ</a:t>
            </a:r>
            <a:r>
              <a:rPr lang="fa-IR" b="1" kern="1400" dirty="0">
                <a:solidFill>
                  <a:srgbClr val="002060"/>
                </a:solidFill>
                <a:latin typeface="Times New Roman" panose="02020603050405020304" pitchFamily="18" charset="0"/>
                <a:cs typeface="B Titr" panose="00000700000000000000" pitchFamily="2" charset="-78"/>
              </a:rPr>
              <a:t>ـــ</a:t>
            </a:r>
            <a:r>
              <a:rPr lang="ar-SA" b="1" kern="1400" dirty="0">
                <a:solidFill>
                  <a:srgbClr val="002060"/>
                </a:solidFill>
                <a:latin typeface="Times New Roman" panose="02020603050405020304" pitchFamily="18" charset="0"/>
                <a:cs typeface="B Titr" panose="00000700000000000000" pitchFamily="2" charset="-78"/>
              </a:rPr>
              <a:t>ژوهش</a:t>
            </a:r>
          </a:p>
          <a:p>
            <a:endParaRPr lang="fa-IR" dirty="0"/>
          </a:p>
          <a:p>
            <a:endParaRPr lang="fa-IR" dirty="0"/>
          </a:p>
          <a:p>
            <a:pPr marL="0" indent="0" algn="ctr">
              <a:buNone/>
            </a:pPr>
            <a:r>
              <a:rPr lang="fa-IR" b="1" kern="1400" dirty="0">
                <a:solidFill>
                  <a:srgbClr val="002060"/>
                </a:solidFill>
                <a:latin typeface="Times New Roman" panose="02020603050405020304" pitchFamily="18" charset="0"/>
              </a:rPr>
              <a:t>دکتر بهروز کارخانه ای</a:t>
            </a:r>
          </a:p>
          <a:p>
            <a:pPr marL="0" indent="0" algn="ctr">
              <a:buNone/>
            </a:pPr>
            <a:r>
              <a:rPr lang="fa-IR" b="1" kern="1400" dirty="0">
                <a:solidFill>
                  <a:srgbClr val="002060"/>
                </a:solidFill>
                <a:latin typeface="Times New Roman" panose="02020603050405020304" pitchFamily="18" charset="0"/>
              </a:rPr>
              <a:t>گروه اخلاق در آموزش علوم پزشکی</a:t>
            </a:r>
          </a:p>
        </p:txBody>
      </p:sp>
      <p:pic>
        <p:nvPicPr>
          <p:cNvPr id="5" name="Picture 4">
            <a:extLst>
              <a:ext uri="{FF2B5EF4-FFF2-40B4-BE49-F238E27FC236}">
                <a16:creationId xmlns:a16="http://schemas.microsoft.com/office/drawing/2014/main" id="{4AF38061-11F9-89BA-AC70-641593D2F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4234" y="261433"/>
            <a:ext cx="1536700" cy="1536700"/>
          </a:xfrm>
          <a:prstGeom prst="rect">
            <a:avLst/>
          </a:prstGeom>
        </p:spPr>
      </p:pic>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31FFB8ED-E605-4944-6EE3-616524C74355}"/>
                  </a:ext>
                </a:extLst>
              </p:cNvPr>
              <p:cNvGraphicFramePr>
                <a:graphicFrameLocks noChangeAspect="1"/>
              </p:cNvGraphicFramePr>
              <p:nvPr>
                <p:extLst>
                  <p:ext uri="{D42A27DB-BD31-4B8C-83A1-F6EECF244321}">
                    <p14:modId xmlns:p14="http://schemas.microsoft.com/office/powerpoint/2010/main" val="3344419170"/>
                  </p:ext>
                </p:extLst>
              </p:nvPr>
            </p:nvGraphicFramePr>
            <p:xfrm rot="20180277">
              <a:off x="1018821" y="3880354"/>
              <a:ext cx="2549655" cy="1434181"/>
            </p:xfrm>
            <a:graphic>
              <a:graphicData uri="http://schemas.microsoft.com/office/powerpoint/2016/slidezoom">
                <pslz:sldZm>
                  <pslz:sldZmObj sldId="306" cId="3634083356">
                    <pslz:zmPr id="{1865CCCA-4D43-4D2A-AABE-B1E937578386}" returnToParent="0" transitionDur="1000" showBg="0">
                      <p166:blipFill xmlns:p166="http://schemas.microsoft.com/office/powerpoint/2016/6/main">
                        <a:blip r:embed="rId3"/>
                        <a:stretch>
                          <a:fillRect/>
                        </a:stretch>
                      </p166:blipFill>
                      <p166:spPr xmlns:p166="http://schemas.microsoft.com/office/powerpoint/2016/6/main">
                        <a:xfrm rot="20180277">
                          <a:off x="0" y="0"/>
                          <a:ext cx="2549655" cy="1434181"/>
                        </a:xfrm>
                        <a:prstGeom prst="rect">
                          <a:avLst/>
                        </a:prstGeom>
                      </p166:spPr>
                    </pslz:zmPr>
                  </pslz:sldZmObj>
                </pslz:sldZm>
              </a:graphicData>
            </a:graphic>
          </p:graphicFrame>
        </mc:Choice>
        <mc:Fallback xmlns="">
          <p:pic>
            <p:nvPicPr>
              <p:cNvPr id="9" name="Slide Zoom 8">
                <a:hlinkClick r:id="rId4" action="ppaction://hlinksldjump"/>
                <a:extLst>
                  <a:ext uri="{FF2B5EF4-FFF2-40B4-BE49-F238E27FC236}">
                    <a16:creationId xmlns:a16="http://schemas.microsoft.com/office/drawing/2014/main" xmlns="" xmlns:pslz="http://schemas.microsoft.com/office/powerpoint/2016/slidezoom" id="{31FFB8ED-E605-4944-6EE3-616524C74355}"/>
                  </a:ext>
                </a:extLst>
              </p:cNvPr>
              <p:cNvPicPr>
                <a:picLocks noGrp="1" noRot="1" noChangeAspect="1" noMove="1" noResize="1" noEditPoints="1" noAdjustHandles="1" noChangeArrowheads="1" noChangeShapeType="1"/>
              </p:cNvPicPr>
              <p:nvPr/>
            </p:nvPicPr>
            <p:blipFill>
              <a:blip r:embed="rId5"/>
              <a:stretch>
                <a:fillRect/>
              </a:stretch>
            </p:blipFill>
            <p:spPr>
              <a:xfrm rot="20180277">
                <a:off x="1018821" y="3880354"/>
                <a:ext cx="2549655" cy="1434181"/>
              </a:xfrm>
              <a:prstGeom prst="rect">
                <a:avLst/>
              </a:prstGeom>
            </p:spPr>
          </p:pic>
        </mc:Fallback>
      </mc:AlternateContent>
    </p:spTree>
    <p:extLst>
      <p:ext uri="{BB962C8B-B14F-4D97-AF65-F5344CB8AC3E}">
        <p14:creationId xmlns:p14="http://schemas.microsoft.com/office/powerpoint/2010/main" val="31264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11BE-CE63-FC30-7EAE-B5B9DAD38DFA}"/>
              </a:ext>
            </a:extLst>
          </p:cNvPr>
          <p:cNvSpPr>
            <a:spLocks noGrp="1"/>
          </p:cNvSpPr>
          <p:nvPr>
            <p:ph type="title"/>
          </p:nvPr>
        </p:nvSpPr>
        <p:spPr/>
        <p:txBody>
          <a:bodyPr>
            <a:normAutofit/>
          </a:bodyPr>
          <a:lstStyle/>
          <a:p>
            <a:r>
              <a:rPr lang="ar-SA" sz="7200" dirty="0">
                <a:cs typeface="B Nazanin" panose="00000400000000000000" pitchFamily="2" charset="-78"/>
              </a:rPr>
              <a:t>وظایف تحقیقات پزشکی</a:t>
            </a:r>
            <a:endParaRPr lang="fa-IR" sz="7200" dirty="0"/>
          </a:p>
        </p:txBody>
      </p:sp>
      <p:sp>
        <p:nvSpPr>
          <p:cNvPr id="3" name="Text Placeholder 2">
            <a:extLst>
              <a:ext uri="{FF2B5EF4-FFF2-40B4-BE49-F238E27FC236}">
                <a16:creationId xmlns:a16="http://schemas.microsoft.com/office/drawing/2014/main" id="{100A2C0F-F9EB-7F6E-E30E-A49CDE9877D5}"/>
              </a:ext>
            </a:extLst>
          </p:cNvPr>
          <p:cNvSpPr>
            <a:spLocks noGrp="1"/>
          </p:cNvSpPr>
          <p:nvPr>
            <p:ph type="body" idx="1"/>
          </p:nvPr>
        </p:nvSpPr>
        <p:spPr>
          <a:xfrm>
            <a:off x="838200" y="2446867"/>
            <a:ext cx="10515600" cy="3730096"/>
          </a:xfrm>
        </p:spPr>
        <p:txBody>
          <a:bodyPr/>
          <a:lstStyle/>
          <a:p>
            <a:pPr marL="914400" marR="7200" lvl="1" indent="-457200">
              <a:buFont typeface="+mj-lt"/>
              <a:buAutoNum type="arabicPeriod"/>
            </a:pPr>
            <a:r>
              <a:rPr lang="ar-SA" sz="4400" b="1" i="0" u="none" strike="noStrike" baseline="0" dirty="0">
                <a:solidFill>
                  <a:srgbClr val="FF0000"/>
                </a:solidFill>
                <a:cs typeface="B Nazanin" panose="00000400000000000000" pitchFamily="2" charset="-78"/>
              </a:rPr>
              <a:t>ارزیابی درمانهایی </a:t>
            </a:r>
            <a:r>
              <a:rPr lang="ar-SA" sz="4400" b="0" i="0" u="none" strike="noStrike" baseline="0" dirty="0">
                <a:cs typeface="B Nazanin" panose="00000400000000000000" pitchFamily="2" charset="-78"/>
              </a:rPr>
              <a:t>کـه بطـور وسـیع پذیرفتـه شـده تا مشخص شود، آیا روی گروه خاصی و یا روی تمـامی بیمـاران با آن علت خاص موثر می باشند؟ </a:t>
            </a:r>
          </a:p>
          <a:p>
            <a:pPr marL="914400" lvl="1" indent="-457200">
              <a:buFont typeface="+mj-lt"/>
              <a:buAutoNum type="arabicPeriod"/>
            </a:pPr>
            <a:r>
              <a:rPr lang="ar-SA" sz="4400" b="1" i="0" u="none" strike="noStrike" baseline="0" dirty="0">
                <a:solidFill>
                  <a:srgbClr val="FF0000"/>
                </a:solidFill>
                <a:cs typeface="B Nazanin" panose="00000400000000000000" pitchFamily="2" charset="-78"/>
              </a:rPr>
              <a:t>گـسترش درمانهـای جدیـد </a:t>
            </a:r>
            <a:r>
              <a:rPr lang="ar-SA" sz="4400" b="0" i="0" u="none" strike="noStrike" baseline="0" dirty="0">
                <a:cs typeface="B Nazanin" panose="00000400000000000000" pitchFamily="2" charset="-78"/>
              </a:rPr>
              <a:t>بخصوص داروها، وسایل پزشکی و تکنیکهای جراحی مـی باشـد.</a:t>
            </a:r>
          </a:p>
          <a:p>
            <a:endParaRPr lang="fa-IR" dirty="0"/>
          </a:p>
        </p:txBody>
      </p:sp>
    </p:spTree>
    <p:extLst>
      <p:ext uri="{BB962C8B-B14F-4D97-AF65-F5344CB8AC3E}">
        <p14:creationId xmlns:p14="http://schemas.microsoft.com/office/powerpoint/2010/main" val="319379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F24A-18E0-47AB-983F-EFB0F9480D19}"/>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اهمیت پژوهش در پزشکی</a:t>
            </a:r>
          </a:p>
        </p:txBody>
      </p:sp>
      <p:sp>
        <p:nvSpPr>
          <p:cNvPr id="3" name="Text Placeholder 2">
            <a:extLst>
              <a:ext uri="{FF2B5EF4-FFF2-40B4-BE49-F238E27FC236}">
                <a16:creationId xmlns:a16="http://schemas.microsoft.com/office/drawing/2014/main" id="{E2489E41-FCEC-41F3-8A15-97CB7C3CE01E}"/>
              </a:ext>
            </a:extLst>
          </p:cNvPr>
          <p:cNvSpPr>
            <a:spLocks noGrp="1"/>
          </p:cNvSpPr>
          <p:nvPr>
            <p:ph type="body" idx="1"/>
          </p:nvPr>
        </p:nvSpPr>
        <p:spPr/>
        <p:txBody>
          <a:bodyPr>
            <a:normAutofit/>
          </a:bodyPr>
          <a:lstStyle/>
          <a:p>
            <a:pPr marR="0" lvl="0" rtl="1"/>
            <a:r>
              <a:rPr lang="ar-SA" b="0" i="0" u="none" strike="noStrike" baseline="0" dirty="0">
                <a:cs typeface="B Nazanin" panose="00000400000000000000" pitchFamily="2" charset="-78"/>
              </a:rPr>
              <a:t> امـروزه، تحقیقـات پزشـکی، بیـشتر از هـر زمان دیگری در حال انجام است.</a:t>
            </a:r>
          </a:p>
          <a:p>
            <a:pPr marR="0" lvl="0" rtl="1"/>
            <a:r>
              <a:rPr lang="ar-SA" b="0" i="0" u="none" strike="noStrike" baseline="0" dirty="0">
                <a:cs typeface="B Nazanin" panose="00000400000000000000" pitchFamily="2" charset="-78"/>
              </a:rPr>
              <a:t>هنوز </a:t>
            </a:r>
            <a:r>
              <a:rPr lang="ar-SA" b="1" i="0" u="none" strike="noStrike" baseline="0" dirty="0">
                <a:solidFill>
                  <a:srgbClr val="FF0000"/>
                </a:solidFill>
                <a:cs typeface="B Nazanin" panose="00000400000000000000" pitchFamily="2" charset="-78"/>
              </a:rPr>
              <a:t>سـؤالات پاسـخ داده نـشده بـسیاری </a:t>
            </a:r>
            <a:r>
              <a:rPr lang="ar-SA" b="0" i="0" u="none" strike="noStrike" baseline="0" dirty="0">
                <a:cs typeface="B Nazanin" panose="00000400000000000000" pitchFamily="2" charset="-78"/>
              </a:rPr>
              <a:t>در مورد نحوه عملکرد بدن انسان، علل بیماریها (چه علل فامیلیال و چه علـل نوظهـور) و بهترین راه پیشگیری و درمان آنها باقی مانده است.</a:t>
            </a:r>
          </a:p>
          <a:p>
            <a:pPr marR="0" lvl="0" rtl="1"/>
            <a:r>
              <a:rPr lang="ar-SA" b="1" i="0" u="none" strike="noStrike" baseline="0" dirty="0">
                <a:solidFill>
                  <a:srgbClr val="FF0000"/>
                </a:solidFill>
                <a:cs typeface="B Nazanin" panose="00000400000000000000" pitchFamily="2" charset="-78"/>
              </a:rPr>
              <a:t>فهم بهتر در مورد فیزیولوژی انسان</a:t>
            </a:r>
            <a:r>
              <a:rPr lang="ar-SA" b="0" i="0" u="none" strike="noStrike" baseline="0" dirty="0">
                <a:cs typeface="B Nazanin" panose="00000400000000000000" pitchFamily="2" charset="-78"/>
              </a:rPr>
              <a:t>، سبب شده تحقیقات پزشکی</a:t>
            </a:r>
            <a:r>
              <a:rPr lang="fa-IR" b="0" i="0" u="none" strike="noStrike" baseline="0" dirty="0">
                <a:cs typeface="B Nazanin" panose="00000400000000000000" pitchFamily="2" charset="-78"/>
              </a:rPr>
              <a:t> گسترده ای شده است.</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4F437E0-CBAD-D041-77F9-F083A120B9BE}"/>
                  </a:ext>
                </a:extLst>
              </p:cNvPr>
              <p:cNvGraphicFramePr>
                <a:graphicFrameLocks noChangeAspect="1"/>
              </p:cNvGraphicFramePr>
              <p:nvPr>
                <p:extLst>
                  <p:ext uri="{D42A27DB-BD31-4B8C-83A1-F6EECF244321}">
                    <p14:modId xmlns:p14="http://schemas.microsoft.com/office/powerpoint/2010/main" val="1416424961"/>
                  </p:ext>
                </p:extLst>
              </p:nvPr>
            </p:nvGraphicFramePr>
            <p:xfrm>
              <a:off x="1507067" y="4756150"/>
              <a:ext cx="1329267" cy="747713"/>
            </p:xfrm>
            <a:graphic>
              <a:graphicData uri="http://schemas.microsoft.com/office/powerpoint/2016/slidezoom">
                <pslz:sldZm>
                  <pslz:sldZmObj sldId="310" cId="221635055">
                    <pslz:zmPr id="{5769E849-DBCF-4FBB-8B61-24D6D68A39E7}" returnToParent="0" transitionDur="1000">
                      <p166:blipFill xmlns:p166="http://schemas.microsoft.com/office/powerpoint/2016/6/main">
                        <a:blip r:embed="rId2"/>
                        <a:stretch>
                          <a:fillRect/>
                        </a:stretch>
                      </p166:blipFill>
                      <p166:spPr xmlns:p166="http://schemas.microsoft.com/office/powerpoint/2016/6/main">
                        <a:xfrm>
                          <a:off x="0" y="0"/>
                          <a:ext cx="1329267" cy="747713"/>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xmlns="" xmlns:pslz="http://schemas.microsoft.com/office/powerpoint/2016/slidezoom" id="{74F437E0-CBAD-D041-77F9-F083A120B9BE}"/>
                  </a:ext>
                </a:extLst>
              </p:cNvPr>
              <p:cNvPicPr>
                <a:picLocks noGrp="1" noRot="1" noChangeAspect="1" noMove="1" noResize="1" noEditPoints="1" noAdjustHandles="1" noChangeArrowheads="1" noChangeShapeType="1"/>
              </p:cNvPicPr>
              <p:nvPr/>
            </p:nvPicPr>
            <p:blipFill>
              <a:blip r:embed="rId4"/>
              <a:stretch>
                <a:fillRect/>
              </a:stretch>
            </p:blipFill>
            <p:spPr>
              <a:xfrm>
                <a:off x="1507067" y="4756150"/>
                <a:ext cx="1329267" cy="7477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FA2F8BAA-A36C-99ED-0D1F-5B345584BACB}"/>
                  </a:ext>
                </a:extLst>
              </p:cNvPr>
              <p:cNvGraphicFramePr>
                <a:graphicFrameLocks noChangeAspect="1"/>
              </p:cNvGraphicFramePr>
              <p:nvPr>
                <p:extLst>
                  <p:ext uri="{D42A27DB-BD31-4B8C-83A1-F6EECF244321}">
                    <p14:modId xmlns:p14="http://schemas.microsoft.com/office/powerpoint/2010/main" val="3689735530"/>
                  </p:ext>
                </p:extLst>
              </p:nvPr>
            </p:nvGraphicFramePr>
            <p:xfrm>
              <a:off x="4301067" y="4756150"/>
              <a:ext cx="1261533" cy="709612"/>
            </p:xfrm>
            <a:graphic>
              <a:graphicData uri="http://schemas.microsoft.com/office/powerpoint/2016/slidezoom">
                <pslz:sldZm>
                  <pslz:sldZmObj sldId="259" cId="1996928433">
                    <pslz:zmPr id="{C2414DC4-3183-4CD8-AF2B-7688D0A172C4}" returnToParent="0" transitionDur="1000">
                      <p166:blipFill xmlns:p166="http://schemas.microsoft.com/office/powerpoint/2016/6/main">
                        <a:blip r:embed="rId5"/>
                        <a:stretch>
                          <a:fillRect/>
                        </a:stretch>
                      </p166:blipFill>
                      <p166:spPr xmlns:p166="http://schemas.microsoft.com/office/powerpoint/2016/6/main">
                        <a:xfrm>
                          <a:off x="0" y="0"/>
                          <a:ext cx="1261533" cy="709612"/>
                        </a:xfrm>
                        <a:prstGeom prst="rect">
                          <a:avLst/>
                        </a:prstGeom>
                        <a:ln w="3175">
                          <a:solidFill>
                            <a:prstClr val="ltGray"/>
                          </a:solidFill>
                        </a:ln>
                      </p166:spPr>
                    </pslz:zmPr>
                  </pslz:sldZmObj>
                </pslz:sldZm>
              </a:graphicData>
            </a:graphic>
          </p:graphicFrame>
        </mc:Choice>
        <mc:Fallback xmlns="">
          <p:pic>
            <p:nvPicPr>
              <p:cNvPr id="7" name="Slide Zoom 6">
                <a:hlinkClick r:id="rId6" action="ppaction://hlinksldjump"/>
                <a:extLst>
                  <a:ext uri="{FF2B5EF4-FFF2-40B4-BE49-F238E27FC236}">
                    <a16:creationId xmlns:a16="http://schemas.microsoft.com/office/drawing/2014/main" xmlns="" xmlns:pslz="http://schemas.microsoft.com/office/powerpoint/2016/slidezoom" id="{FA2F8BAA-A36C-99ED-0D1F-5B345584BACB}"/>
                  </a:ext>
                </a:extLst>
              </p:cNvPr>
              <p:cNvPicPr>
                <a:picLocks noGrp="1" noRot="1" noChangeAspect="1" noMove="1" noResize="1" noEditPoints="1" noAdjustHandles="1" noChangeArrowheads="1" noChangeShapeType="1"/>
              </p:cNvPicPr>
              <p:nvPr/>
            </p:nvPicPr>
            <p:blipFill>
              <a:blip r:embed="rId7"/>
              <a:stretch>
                <a:fillRect/>
              </a:stretch>
            </p:blipFill>
            <p:spPr>
              <a:xfrm>
                <a:off x="4301067" y="4756150"/>
                <a:ext cx="1261533" cy="709612"/>
              </a:xfrm>
              <a:prstGeom prst="rect">
                <a:avLst/>
              </a:prstGeom>
              <a:ln w="3175">
                <a:solidFill>
                  <a:prstClr val="ltGray"/>
                </a:solidFill>
              </a:ln>
            </p:spPr>
          </p:pic>
        </mc:Fallback>
      </mc:AlternateContent>
    </p:spTree>
    <p:extLst>
      <p:ext uri="{BB962C8B-B14F-4D97-AF65-F5344CB8AC3E}">
        <p14:creationId xmlns:p14="http://schemas.microsoft.com/office/powerpoint/2010/main" val="166106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1A16-A69F-336C-CC0E-CC5A042220D2}"/>
              </a:ext>
            </a:extLst>
          </p:cNvPr>
          <p:cNvSpPr>
            <a:spLocks noGrp="1"/>
          </p:cNvSpPr>
          <p:nvPr>
            <p:ph type="title"/>
          </p:nvPr>
        </p:nvSpPr>
        <p:spPr/>
        <p:txBody>
          <a:bodyPr>
            <a:normAutofit/>
          </a:bodyPr>
          <a:lstStyle/>
          <a:p>
            <a:r>
              <a:rPr lang="ar-SA" sz="4400" b="0" dirty="0">
                <a:solidFill>
                  <a:srgbClr val="FF0000"/>
                </a:solidFill>
                <a:cs typeface="B Titr" panose="00000700000000000000" pitchFamily="2" charset="-78"/>
              </a:rPr>
              <a:t>تنوع گسترد</a:t>
            </a:r>
            <a:r>
              <a:rPr lang="fa-IR" sz="4400" b="0" dirty="0">
                <a:solidFill>
                  <a:srgbClr val="FF0000"/>
                </a:solidFill>
                <a:cs typeface="B Titr" panose="00000700000000000000" pitchFamily="2" charset="-78"/>
              </a:rPr>
              <a:t>گی تحقیقات</a:t>
            </a:r>
            <a:endParaRPr lang="fa-IR" sz="4400" dirty="0">
              <a:cs typeface="B Titr" panose="00000700000000000000" pitchFamily="2" charset="-78"/>
            </a:endParaRPr>
          </a:p>
        </p:txBody>
      </p:sp>
      <p:sp>
        <p:nvSpPr>
          <p:cNvPr id="3" name="Text Placeholder 2">
            <a:extLst>
              <a:ext uri="{FF2B5EF4-FFF2-40B4-BE49-F238E27FC236}">
                <a16:creationId xmlns:a16="http://schemas.microsoft.com/office/drawing/2014/main" id="{299076CB-255D-D6A1-F39F-ED9BAA1E5F71}"/>
              </a:ext>
            </a:extLst>
          </p:cNvPr>
          <p:cNvSpPr>
            <a:spLocks noGrp="1"/>
          </p:cNvSpPr>
          <p:nvPr>
            <p:ph type="body" idx="1"/>
          </p:nvPr>
        </p:nvSpPr>
        <p:spPr/>
        <p:txBody>
          <a:bodyPr>
            <a:normAutofit/>
          </a:bodyPr>
          <a:lstStyle/>
          <a:p>
            <a:pPr marL="914400" marR="7200" lvl="1" indent="-457200">
              <a:lnSpc>
                <a:spcPct val="100000"/>
              </a:lnSpc>
              <a:buFont typeface="+mj-lt"/>
              <a:buAutoNum type="arabicPeriod"/>
            </a:pPr>
            <a:r>
              <a:rPr lang="ar-SA" sz="3200" b="0" i="0" u="none" strike="noStrike" baseline="0" dirty="0">
                <a:cs typeface="+mj-cs"/>
              </a:rPr>
              <a:t>الگوی بیماریهــا (اپیــدمیولوژی)</a:t>
            </a:r>
          </a:p>
          <a:p>
            <a:pPr marL="914400" lvl="1" indent="-457200">
              <a:lnSpc>
                <a:spcPct val="100000"/>
              </a:lnSpc>
              <a:buFont typeface="+mj-lt"/>
              <a:buAutoNum type="arabicPeriod"/>
            </a:pPr>
            <a:r>
              <a:rPr lang="ar-SA" sz="3200" b="0" i="0" u="none" strike="noStrike" baseline="0" dirty="0">
                <a:cs typeface="+mj-cs"/>
              </a:rPr>
              <a:t>ســازماندهی</a:t>
            </a:r>
            <a:r>
              <a:rPr lang="fa-IR" sz="3200" b="0" i="0" u="none" strike="noStrike" baseline="0" dirty="0">
                <a:cs typeface="+mj-cs"/>
              </a:rPr>
              <a:t>، </a:t>
            </a:r>
            <a:r>
              <a:rPr lang="ar-SA" sz="3200" b="0" i="0" u="none" strike="noStrike" baseline="0" dirty="0">
                <a:cs typeface="+mj-cs"/>
              </a:rPr>
              <a:t>ســرمایه گــذاری و توزیــع مراقبتهــای بهداشــتی (تحقیقــات سیــستمهای بهداشــتی)</a:t>
            </a:r>
          </a:p>
          <a:p>
            <a:pPr marL="914400" lvl="1" indent="-457200">
              <a:lnSpc>
                <a:spcPct val="100000"/>
              </a:lnSpc>
              <a:buFont typeface="+mj-lt"/>
              <a:buAutoNum type="arabicPeriod"/>
            </a:pPr>
            <a:r>
              <a:rPr lang="ar-SA" sz="3200" b="0" i="0" u="none" strike="noStrike" baseline="0" dirty="0">
                <a:cs typeface="+mj-cs"/>
              </a:rPr>
              <a:t>جنبــه هــای اجتمــاعی و فرهنگــی بهداشــت </a:t>
            </a:r>
            <a:r>
              <a:rPr lang="en-US" sz="3200" b="0" i="0" u="none" strike="noStrike" baseline="0" dirty="0">
                <a:cs typeface="+mj-cs"/>
              </a:rPr>
              <a:t>̀ </a:t>
            </a:r>
            <a:r>
              <a:rPr lang="ar-SA" sz="3200" b="0" i="0" u="none" strike="noStrike" baseline="0" dirty="0">
                <a:cs typeface="+mj-cs"/>
              </a:rPr>
              <a:t>(انـسان شناسـی و جامعـه شناسـی پزشـکی)</a:t>
            </a:r>
          </a:p>
          <a:p>
            <a:pPr marL="914400" lvl="1" indent="-457200">
              <a:lnSpc>
                <a:spcPct val="100000"/>
              </a:lnSpc>
              <a:buFont typeface="+mj-lt"/>
              <a:buAutoNum type="arabicPeriod"/>
            </a:pPr>
            <a:r>
              <a:rPr lang="ar-SA" sz="3200" b="0" i="0" u="none" strike="noStrike" baseline="0" dirty="0">
                <a:cs typeface="+mj-cs"/>
              </a:rPr>
              <a:t>قـانون (پزشــکی قـانونی)</a:t>
            </a:r>
          </a:p>
          <a:p>
            <a:pPr marL="914400" lvl="1" indent="-457200">
              <a:lnSpc>
                <a:spcPct val="100000"/>
              </a:lnSpc>
              <a:buFont typeface="+mj-lt"/>
              <a:buAutoNum type="arabicPeriod"/>
            </a:pPr>
            <a:r>
              <a:rPr lang="ar-SA" sz="3200" b="0" i="0" u="none" strike="noStrike" baseline="0" dirty="0">
                <a:cs typeface="+mj-cs"/>
              </a:rPr>
              <a:t>اخـلاق (اخلاق پزشکی)</a:t>
            </a:r>
          </a:p>
        </p:txBody>
      </p:sp>
    </p:spTree>
    <p:extLst>
      <p:ext uri="{BB962C8B-B14F-4D97-AF65-F5344CB8AC3E}">
        <p14:creationId xmlns:p14="http://schemas.microsoft.com/office/powerpoint/2010/main" val="22163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13EC-F536-4465-96BF-89C0B21D4205}"/>
              </a:ext>
            </a:extLst>
          </p:cNvPr>
          <p:cNvSpPr>
            <a:spLocks noGrp="1"/>
          </p:cNvSpPr>
          <p:nvPr>
            <p:ph type="title"/>
          </p:nvPr>
        </p:nvSpPr>
        <p:spPr/>
        <p:txBody>
          <a:bodyPr>
            <a:normAutofit/>
          </a:bodyPr>
          <a:lstStyle/>
          <a:p>
            <a:pPr marR="0" rtl="1"/>
            <a:r>
              <a:rPr lang="ar-SA" sz="4400" b="1" i="0" u="none" strike="noStrike" kern="1400" baseline="0" dirty="0">
                <a:solidFill>
                  <a:srgbClr val="002060"/>
                </a:solidFill>
                <a:latin typeface="Times New Roman" panose="02020603050405020304" pitchFamily="18" charset="0"/>
                <a:cs typeface="+mj-cs"/>
              </a:rPr>
              <a:t>تحقیق در پزشکی</a:t>
            </a:r>
          </a:p>
        </p:txBody>
      </p:sp>
      <p:sp>
        <p:nvSpPr>
          <p:cNvPr id="3" name="Text Placeholder 2">
            <a:extLst>
              <a:ext uri="{FF2B5EF4-FFF2-40B4-BE49-F238E27FC236}">
                <a16:creationId xmlns:a16="http://schemas.microsoft.com/office/drawing/2014/main" id="{8FA87910-BBED-4B85-ACD9-66FD560A255C}"/>
              </a:ext>
            </a:extLst>
          </p:cNvPr>
          <p:cNvSpPr>
            <a:spLocks noGrp="1"/>
          </p:cNvSpPr>
          <p:nvPr>
            <p:ph type="body" idx="1"/>
          </p:nvPr>
        </p:nvSpPr>
        <p:spPr/>
        <p:txBody>
          <a:bodyPr/>
          <a:lstStyle/>
          <a:p>
            <a:pPr marR="0" lvl="0" rtl="1"/>
            <a:r>
              <a:rPr lang="ar-SA" b="1" i="0" u="none" strike="noStrike" baseline="0" dirty="0">
                <a:solidFill>
                  <a:srgbClr val="FF0000"/>
                </a:solidFill>
                <a:cs typeface="B Nazanin" panose="00000400000000000000" pitchFamily="2" charset="-78"/>
              </a:rPr>
              <a:t> </a:t>
            </a:r>
            <a:r>
              <a:rPr lang="ar-SA" i="0" u="none" strike="noStrike" baseline="0" dirty="0">
                <a:solidFill>
                  <a:srgbClr val="FF0000"/>
                </a:solidFill>
                <a:cs typeface="B Nazanin" panose="00000400000000000000" pitchFamily="2" charset="-78"/>
              </a:rPr>
              <a:t>تمامی پزشکان از نتایج تحقیقات پزشکی </a:t>
            </a:r>
            <a:r>
              <a:rPr lang="ar-SA" b="0" i="0" u="none" strike="noStrike" baseline="0" dirty="0">
                <a:cs typeface="B Nazanin" panose="00000400000000000000" pitchFamily="2" charset="-78"/>
              </a:rPr>
              <a:t>در کار و حرفه خود اسـتفاده مـی کننـد.</a:t>
            </a:r>
          </a:p>
          <a:p>
            <a:pPr marR="0" lvl="0" rtl="1"/>
            <a:r>
              <a:rPr lang="ar-SA" b="1" i="0" u="none" strike="noStrike" baseline="0" dirty="0">
                <a:solidFill>
                  <a:srgbClr val="FF0000"/>
                </a:solidFill>
                <a:cs typeface="B Nazanin" panose="00000400000000000000" pitchFamily="2" charset="-78"/>
              </a:rPr>
              <a:t>بـرای حفظ مهارت و صلاحیت خود</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پزشکان باید بـا تحقیقـات رایـج در زمینـه فعالیـت خـویش از طرق زیر همراه شود: </a:t>
            </a:r>
          </a:p>
          <a:p>
            <a:pPr marL="2286000" marR="7200" lvl="4" indent="-457200">
              <a:buFont typeface="+mj-lt"/>
              <a:buAutoNum type="arabicPeriod"/>
            </a:pPr>
            <a:r>
              <a:rPr lang="ar-SA" sz="3200" b="0" i="0" u="none" strike="noStrike" baseline="0" dirty="0">
                <a:cs typeface="B Nazanin" panose="00000400000000000000" pitchFamily="2" charset="-78"/>
              </a:rPr>
              <a:t>از طریق آموزش مداوم پزشک</a:t>
            </a:r>
            <a:r>
              <a:rPr lang="en-US" sz="3200" b="0" i="0" u="none" strike="noStrike" baseline="0" dirty="0">
                <a:cs typeface="B Nazanin" panose="00000400000000000000" pitchFamily="2" charset="-78"/>
              </a:rPr>
              <a:t> (CME)</a:t>
            </a:r>
          </a:p>
          <a:p>
            <a:pPr marL="2286000" lvl="4" indent="-457200">
              <a:buFont typeface="+mj-lt"/>
              <a:buAutoNum type="arabicPeriod"/>
            </a:pPr>
            <a:r>
              <a:rPr lang="ar-SA" sz="3200" b="0" i="0" u="none" strike="noStrike" baseline="0" dirty="0">
                <a:cs typeface="B Nazanin" panose="00000400000000000000" pitchFamily="2" charset="-78"/>
              </a:rPr>
              <a:t>برنامه های مداوم آموزش متخصـصین</a:t>
            </a:r>
          </a:p>
          <a:p>
            <a:pPr marL="2286000" lvl="4" indent="-457200">
              <a:buFont typeface="+mj-lt"/>
              <a:buAutoNum type="arabicPeriod"/>
            </a:pPr>
            <a:r>
              <a:rPr lang="ar-SA" sz="3200" b="0" i="0" u="none" strike="noStrike" baseline="0" dirty="0">
                <a:cs typeface="B Nazanin" panose="00000400000000000000" pitchFamily="2" charset="-78"/>
              </a:rPr>
              <a:t>ژورنالهـای پزشکی</a:t>
            </a:r>
          </a:p>
          <a:p>
            <a:pPr marL="2286000" lvl="4" indent="-457200">
              <a:buFont typeface="+mj-lt"/>
              <a:buAutoNum type="arabicPeriod"/>
            </a:pPr>
            <a:r>
              <a:rPr lang="ar-SA" sz="3200" b="0" i="0" u="none" strike="noStrike" baseline="0" dirty="0">
                <a:cs typeface="B Nazanin" panose="00000400000000000000" pitchFamily="2" charset="-78"/>
              </a:rPr>
              <a:t>ارتباط با همکاران آگاه و دانـشمند</a:t>
            </a:r>
          </a:p>
        </p:txBody>
      </p:sp>
    </p:spTree>
    <p:extLst>
      <p:ext uri="{BB962C8B-B14F-4D97-AF65-F5344CB8AC3E}">
        <p14:creationId xmlns:p14="http://schemas.microsoft.com/office/powerpoint/2010/main" val="199692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DA7D-2267-4265-AFE0-DFE03518F79C}"/>
              </a:ext>
            </a:extLst>
          </p:cNvPr>
          <p:cNvSpPr>
            <a:spLocks noGrp="1"/>
          </p:cNvSpPr>
          <p:nvPr>
            <p:ph type="title"/>
          </p:nvPr>
        </p:nvSpPr>
        <p:spPr/>
        <p:txBody>
          <a:bodyPr/>
          <a:lstStyle/>
          <a:p>
            <a:pPr marR="0" rtl="1"/>
            <a:r>
              <a:rPr lang="ar-SA" b="1" i="0" u="none" strike="noStrike" kern="1400" baseline="0" dirty="0">
                <a:solidFill>
                  <a:srgbClr val="002060"/>
                </a:solidFill>
                <a:cs typeface="B Nazanin" panose="00000400000000000000" pitchFamily="2" charset="-78"/>
              </a:rPr>
              <a:t> </a:t>
            </a:r>
            <a:r>
              <a:rPr lang="ar-SA" sz="3600" b="1" i="0" u="none" strike="noStrike" kern="1400" baseline="0" dirty="0">
                <a:latin typeface="Times New Roman" panose="02020603050405020304" pitchFamily="18" charset="0"/>
                <a:cs typeface="B Nazanin" panose="00000400000000000000" pitchFamily="2" charset="-78"/>
              </a:rPr>
              <a:t>تحقیق در پزشکی</a:t>
            </a:r>
          </a:p>
        </p:txBody>
      </p:sp>
      <p:sp>
        <p:nvSpPr>
          <p:cNvPr id="3" name="Text Placeholder 2">
            <a:extLst>
              <a:ext uri="{FF2B5EF4-FFF2-40B4-BE49-F238E27FC236}">
                <a16:creationId xmlns:a16="http://schemas.microsoft.com/office/drawing/2014/main" id="{7F011CDC-46F4-45A4-B88D-6DBD865D254D}"/>
              </a:ext>
            </a:extLst>
          </p:cNvPr>
          <p:cNvSpPr>
            <a:spLocks noGrp="1"/>
          </p:cNvSpPr>
          <p:nvPr>
            <p:ph type="body" idx="1"/>
          </p:nvPr>
        </p:nvSpPr>
        <p:spPr/>
        <p:txBody>
          <a:bodyPr/>
          <a:lstStyle/>
          <a:p>
            <a:pPr marR="0" lvl="0" rtl="1"/>
            <a:r>
              <a:rPr lang="ar-SA" b="0" i="0" u="none" strike="noStrike" baseline="0" dirty="0">
                <a:cs typeface="B Nazanin" panose="00000400000000000000" pitchFamily="2" charset="-78"/>
              </a:rPr>
              <a:t>حتـی اگـر خـود پزشـکان در تحقیق درگیر و مشغول نشوند، </a:t>
            </a:r>
            <a:r>
              <a:rPr lang="ar-SA" b="0" i="0" u="none" strike="noStrike" baseline="0" dirty="0">
                <a:solidFill>
                  <a:srgbClr val="FF0000"/>
                </a:solidFill>
                <a:cs typeface="B Nazanin" panose="00000400000000000000" pitchFamily="2" charset="-78"/>
              </a:rPr>
              <a:t>باید </a:t>
            </a:r>
            <a:r>
              <a:rPr lang="ar-SA" b="1" i="0" u="none" strike="noStrike" baseline="0" dirty="0">
                <a:solidFill>
                  <a:srgbClr val="FF0000"/>
                </a:solidFill>
                <a:cs typeface="B Nazanin" panose="00000400000000000000" pitchFamily="2" charset="-78"/>
              </a:rPr>
              <a:t>نحوه تفـسیر نتـایج و بکـارگیری</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آنهـا را روی بیمـاران خویش بدانند.</a:t>
            </a:r>
          </a:p>
          <a:p>
            <a:pPr marR="0" lvl="0" rtl="1"/>
            <a:r>
              <a:rPr lang="ar-SA" b="1" i="0" u="none" strike="noStrike" baseline="0" dirty="0">
                <a:solidFill>
                  <a:srgbClr val="FF0000"/>
                </a:solidFill>
                <a:cs typeface="B Nazanin" panose="00000400000000000000" pitchFamily="2" charset="-78"/>
              </a:rPr>
              <a:t>یـک آشـنایی پایـه ای </a:t>
            </a:r>
            <a:r>
              <a:rPr lang="ar-SA" b="1" i="0" u="none" strike="noStrike" baseline="0" dirty="0">
                <a:cs typeface="B Nazanin" panose="00000400000000000000" pitchFamily="2" charset="-78"/>
              </a:rPr>
              <a:t>بـا روشـهای تحقیـق بـرای پزشـک کارآمـد </a:t>
            </a:r>
            <a:r>
              <a:rPr lang="ar-SA" b="1" i="0" u="none" strike="noStrike" baseline="0" dirty="0">
                <a:solidFill>
                  <a:srgbClr val="FF0000"/>
                </a:solidFill>
                <a:cs typeface="B Nazanin" panose="00000400000000000000" pitchFamily="2" charset="-78"/>
              </a:rPr>
              <a:t>ضــروری اســت</a:t>
            </a:r>
            <a:r>
              <a:rPr lang="ar-SA" b="0" i="0" u="none" strike="noStrike" baseline="0" dirty="0">
                <a:cs typeface="B Nazanin" panose="00000400000000000000" pitchFamily="2" charset="-78"/>
              </a:rPr>
              <a:t>. </a:t>
            </a:r>
            <a:endParaRPr lang="fa-IR" b="0" i="0" u="none" strike="noStrike" baseline="0" dirty="0">
              <a:cs typeface="B Nazanin" panose="00000400000000000000" pitchFamily="2" charset="-78"/>
            </a:endParaRPr>
          </a:p>
          <a:p>
            <a:pPr marR="0" lvl="0" rtl="1"/>
            <a:endParaRPr lang="ar-SA" b="0" i="0" u="none" strike="noStrike" baseline="0" dirty="0">
              <a:cs typeface="B Nazanin" panose="00000400000000000000" pitchFamily="2" charset="-78"/>
            </a:endParaRPr>
          </a:p>
          <a:p>
            <a:pPr marR="0" lvl="0" rtl="1"/>
            <a:r>
              <a:rPr lang="ar-SA" b="1" i="0" u="none" strike="noStrike" baseline="0" dirty="0">
                <a:solidFill>
                  <a:srgbClr val="FF0000"/>
                </a:solidFill>
                <a:cs typeface="B Nazanin" panose="00000400000000000000" pitchFamily="2" charset="-78"/>
              </a:rPr>
              <a:t>بهتــرین راه برای آشــنایی با تحقیق</a:t>
            </a:r>
            <a:r>
              <a:rPr lang="ar-SA" b="0" i="0" u="none" strike="noStrike" baseline="0" dirty="0">
                <a:cs typeface="B Nazanin" panose="00000400000000000000" pitchFamily="2" charset="-78"/>
              </a:rPr>
              <a:t>، </a:t>
            </a:r>
            <a:r>
              <a:rPr lang="ar-SA" b="0" i="0" u="sng" strike="noStrike" baseline="0" dirty="0">
                <a:solidFill>
                  <a:srgbClr val="FF0000"/>
                </a:solidFill>
                <a:cs typeface="B Nazanin" panose="00000400000000000000" pitchFamily="2" charset="-78"/>
              </a:rPr>
              <a:t>شــرکت</a:t>
            </a:r>
            <a:r>
              <a:rPr lang="ar-SA" b="0" i="0" u="none" strike="noStrike" baseline="0" dirty="0">
                <a:cs typeface="B Nazanin" panose="00000400000000000000" pitchFamily="2" charset="-78"/>
              </a:rPr>
              <a:t> در پــروژه هــای تحقیقاتی چه به عنوان دانشجوی پزشکی و یا تحصیلات تکمیلی است</a:t>
            </a:r>
            <a:r>
              <a:rPr lang="en-US" b="0" i="0" u="none" strike="noStrike" baseline="0" dirty="0">
                <a:cs typeface="B Nazanin" panose="00000400000000000000" pitchFamily="2" charset="-78"/>
              </a:rPr>
              <a:t>.</a:t>
            </a:r>
          </a:p>
          <a:p>
            <a:pPr marR="0" lvl="0" rtl="1"/>
            <a:r>
              <a:rPr lang="en-US" b="1" i="0" u="none" strike="noStrike" baseline="0" dirty="0">
                <a:cs typeface="B Nazanin" panose="00000400000000000000" pitchFamily="2" charset="-78"/>
              </a:rPr>
              <a:t> </a:t>
            </a:r>
            <a:r>
              <a:rPr lang="ar-SA" b="1" i="0" u="none" strike="noStrike" baseline="0" dirty="0">
                <a:cs typeface="B Nazanin" panose="00000400000000000000" pitchFamily="2" charset="-78"/>
              </a:rPr>
              <a:t>شایعترین متد پژوهش</a:t>
            </a:r>
            <a:r>
              <a:rPr lang="ar-SA" b="0" i="0" u="none" strike="noStrike" baseline="0" dirty="0">
                <a:cs typeface="B Nazanin" panose="00000400000000000000" pitchFamily="2" charset="-78"/>
              </a:rPr>
              <a:t> در کار پزشکان، کارآزمایی بالینی یـا</a:t>
            </a:r>
            <a:r>
              <a:rPr lang="en-US" b="0" i="0" u="none" strike="noStrike" baseline="0" dirty="0">
                <a:cs typeface="B Nazanin" panose="00000400000000000000" pitchFamily="2" charset="-78"/>
              </a:rPr>
              <a:t> Trial Clinical </a:t>
            </a:r>
            <a:r>
              <a:rPr lang="ar-SA" b="0" i="0" u="none" strike="noStrike" baseline="0" dirty="0">
                <a:cs typeface="B Nazanin" panose="00000400000000000000" pitchFamily="2" charset="-78"/>
              </a:rPr>
              <a:t>اسـت.</a:t>
            </a:r>
            <a:endParaRPr lang="fa-IR" b="0" i="0" u="none" strike="noStrike" baseline="0" dirty="0">
              <a:cs typeface="B Nazanin" panose="00000400000000000000" pitchFamily="2" charset="-78"/>
            </a:endParaRPr>
          </a:p>
          <a:p>
            <a:pPr marR="0" lvl="0" rtl="1"/>
            <a:endParaRPr lang="ar-SA" b="0" i="0" u="none" strike="noStrike" baseline="0" dirty="0">
              <a:cs typeface="B Nazanin" panose="00000400000000000000" pitchFamily="2" charset="-78"/>
            </a:endParaRPr>
          </a:p>
          <a:p>
            <a:pPr marR="0" lvl="0" rtl="1"/>
            <a:r>
              <a:rPr lang="ar-SA" b="0" i="0" u="none" strike="noStrike" baseline="0" dirty="0">
                <a:cs typeface="B Nazanin" panose="00000400000000000000" pitchFamily="2" charset="-78"/>
              </a:rPr>
              <a:t> </a:t>
            </a:r>
            <a:r>
              <a:rPr lang="ar-SA" b="1" i="0" u="none" strike="noStrike" baseline="0" dirty="0">
                <a:cs typeface="B Nazanin" panose="00000400000000000000" pitchFamily="2" charset="-78"/>
              </a:rPr>
              <a:t>قبـل از</a:t>
            </a:r>
            <a:r>
              <a:rPr lang="fa-IR" b="1" i="0" u="none" strike="noStrike" baseline="0" dirty="0">
                <a:cs typeface="B Nazanin" panose="00000400000000000000" pitchFamily="2" charset="-78"/>
              </a:rPr>
              <a:t> </a:t>
            </a:r>
            <a:r>
              <a:rPr lang="ar-SA" b="1" i="0" u="none" strike="noStrike" baseline="0" dirty="0">
                <a:cs typeface="B Nazanin" panose="00000400000000000000" pitchFamily="2" charset="-78"/>
              </a:rPr>
              <a:t>تایید داروی جدیدی</a:t>
            </a:r>
            <a:r>
              <a:rPr lang="ar-SA" b="0" i="0" u="none" strike="noStrike" baseline="0" dirty="0">
                <a:cs typeface="B Nazanin" panose="00000400000000000000" pitchFamily="2" charset="-78"/>
              </a:rPr>
              <a:t> از طرف افراد مسئول </a:t>
            </a:r>
            <a:r>
              <a:rPr lang="fa-IR" b="0" i="0" u="none" strike="noStrike" baseline="0" dirty="0">
                <a:cs typeface="B Nazanin" panose="00000400000000000000" pitchFamily="2" charset="-78"/>
              </a:rPr>
              <a:t> یا </a:t>
            </a:r>
            <a:r>
              <a:rPr lang="ar-SA" b="0" i="0" u="none" strike="noStrike" baseline="0" dirty="0">
                <a:cs typeface="B Nazanin" panose="00000400000000000000" pitchFamily="2" charset="-78"/>
              </a:rPr>
              <a:t>از طرف دولت</a:t>
            </a:r>
            <a:r>
              <a:rPr lang="fa-IR" b="0" i="0" u="none" strike="noStrike" baseline="0" dirty="0">
                <a:cs typeface="B Nazanin" panose="00000400000000000000" pitchFamily="2" charset="-78"/>
              </a:rPr>
              <a:t> </a:t>
            </a:r>
            <a:r>
              <a:rPr lang="ar-SA" b="0" i="0" u="none" strike="noStrike" baseline="0" dirty="0">
                <a:cs typeface="B Nazanin" panose="00000400000000000000" pitchFamily="2" charset="-78"/>
              </a:rPr>
              <a:t>بایـد از نظر </a:t>
            </a:r>
            <a:r>
              <a:rPr lang="ar-SA" b="0" i="0" u="sng" strike="noStrike" baseline="0" dirty="0">
                <a:solidFill>
                  <a:srgbClr val="FF0000"/>
                </a:solidFill>
                <a:cs typeface="B Nazanin" panose="00000400000000000000" pitchFamily="2" charset="-78"/>
              </a:rPr>
              <a:t>بی خطر بودن </a:t>
            </a:r>
            <a:r>
              <a:rPr lang="ar-SA" b="0" i="0" u="none" strike="noStrike" baseline="0" dirty="0">
                <a:cs typeface="B Nazanin" panose="00000400000000000000" pitchFamily="2" charset="-78"/>
              </a:rPr>
              <a:t>و</a:t>
            </a:r>
            <a:r>
              <a:rPr lang="ar-SA" b="0" i="0" u="sng" strike="noStrike" baseline="0" dirty="0">
                <a:solidFill>
                  <a:srgbClr val="FF0000"/>
                </a:solidFill>
                <a:cs typeface="B Nazanin" panose="00000400000000000000" pitchFamily="2" charset="-78"/>
              </a:rPr>
              <a:t> کارآیی </a:t>
            </a:r>
            <a:r>
              <a:rPr lang="ar-SA" b="0" i="0" u="none" strike="noStrike" baseline="0" dirty="0">
                <a:cs typeface="B Nazanin" panose="00000400000000000000" pitchFamily="2" charset="-78"/>
              </a:rPr>
              <a:t>تحت آزمایشات گسترده قـرار گیـرد.</a:t>
            </a:r>
          </a:p>
        </p:txBody>
      </p:sp>
    </p:spTree>
    <p:extLst>
      <p:ext uri="{BB962C8B-B14F-4D97-AF65-F5344CB8AC3E}">
        <p14:creationId xmlns:p14="http://schemas.microsoft.com/office/powerpoint/2010/main" val="334034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D63D-E084-45F0-9417-841D457ECA69}"/>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مراحل تحقیقات بالینی</a:t>
            </a:r>
          </a:p>
        </p:txBody>
      </p:sp>
      <p:sp>
        <p:nvSpPr>
          <p:cNvPr id="3" name="Text Placeholder 2">
            <a:extLst>
              <a:ext uri="{FF2B5EF4-FFF2-40B4-BE49-F238E27FC236}">
                <a16:creationId xmlns:a16="http://schemas.microsoft.com/office/drawing/2014/main" id="{7E11A2D3-9246-4820-B52B-D26328D578FB}"/>
              </a:ext>
            </a:extLst>
          </p:cNvPr>
          <p:cNvSpPr>
            <a:spLocks noGrp="1"/>
          </p:cNvSpPr>
          <p:nvPr>
            <p:ph type="body" idx="1"/>
          </p:nvPr>
        </p:nvSpPr>
        <p:spPr/>
        <p:txBody>
          <a:bodyPr/>
          <a:lstStyle/>
          <a:p>
            <a:pPr marR="0" lvl="0" rtl="1"/>
            <a:r>
              <a:rPr lang="ar-SA" b="0" i="0" u="none" strike="noStrike" baseline="0" dirty="0">
                <a:cs typeface="B Nazanin" panose="00000400000000000000" pitchFamily="2" charset="-78"/>
              </a:rPr>
              <a:t> اگر نتایج مطالعـات </a:t>
            </a:r>
            <a:r>
              <a:rPr lang="ar-SA" b="1" i="0" u="none" strike="noStrike" baseline="0" dirty="0">
                <a:solidFill>
                  <a:srgbClr val="FF0000"/>
                </a:solidFill>
                <a:cs typeface="B Nazanin" panose="00000400000000000000" pitchFamily="2" charset="-78"/>
              </a:rPr>
              <a:t>آزمایشگاهی</a:t>
            </a:r>
            <a:r>
              <a:rPr lang="ar-SA" b="0" i="0" u="none" strike="noStrike" baseline="0" dirty="0">
                <a:solidFill>
                  <a:srgbClr val="FF0000"/>
                </a:solidFill>
                <a:cs typeface="B Nazanin" panose="00000400000000000000" pitchFamily="2" charset="-78"/>
              </a:rPr>
              <a:t> و آنگاه  آزمایش روی </a:t>
            </a:r>
            <a:r>
              <a:rPr lang="ar-SA" b="1" i="0" u="none" strike="noStrike" baseline="0" dirty="0">
                <a:solidFill>
                  <a:srgbClr val="FF0000"/>
                </a:solidFill>
                <a:cs typeface="B Nazanin" panose="00000400000000000000" pitchFamily="2" charset="-78"/>
              </a:rPr>
              <a:t>حیوانات</a:t>
            </a:r>
            <a:r>
              <a:rPr lang="ar-SA" b="0" i="0" u="none" strike="noStrike" baseline="0" dirty="0">
                <a:solidFill>
                  <a:srgbClr val="FF0000"/>
                </a:solidFill>
                <a:cs typeface="B Nazanin" panose="00000400000000000000" pitchFamily="2" charset="-78"/>
              </a:rPr>
              <a:t> امیدوارکننده بود، آنگاه </a:t>
            </a:r>
            <a:r>
              <a:rPr lang="ar-SA" b="1" i="0" u="none" strike="noStrike" baseline="0" dirty="0">
                <a:solidFill>
                  <a:srgbClr val="FF0000"/>
                </a:solidFill>
                <a:cs typeface="B Nazanin" panose="00000400000000000000" pitchFamily="2" charset="-78"/>
              </a:rPr>
              <a:t>چهار مرحله </a:t>
            </a:r>
            <a:r>
              <a:rPr lang="ar-SA" b="0" i="0" u="none" strike="noStrike" baseline="0" dirty="0">
                <a:solidFill>
                  <a:srgbClr val="FF0000"/>
                </a:solidFill>
                <a:cs typeface="B Nazanin" panose="00000400000000000000" pitchFamily="2" charset="-78"/>
              </a:rPr>
              <a:t>(فاز) تحقیقات بالینی انجام می شود:</a:t>
            </a:r>
            <a:endParaRPr lang="fa-IR" b="0" i="0" u="none" strike="noStrike" baseline="0" dirty="0">
              <a:solidFill>
                <a:srgbClr val="FF0000"/>
              </a:solidFill>
              <a:cs typeface="B Nazanin" panose="00000400000000000000" pitchFamily="2" charset="-78"/>
            </a:endParaRPr>
          </a:p>
          <a:p>
            <a:pPr marR="0" lvl="0" rtl="1"/>
            <a:endParaRPr lang="ar-SA" b="0" i="0" u="none" strike="noStrike" baseline="0" dirty="0">
              <a:solidFill>
                <a:srgbClr val="FF0000"/>
              </a:solidFill>
              <a:cs typeface="B Nazanin" panose="00000400000000000000" pitchFamily="2" charset="-78"/>
            </a:endParaRPr>
          </a:p>
          <a:p>
            <a:pPr marR="0" lvl="0" rtl="1"/>
            <a:r>
              <a:rPr lang="en-US" b="0" i="0" u="none" strike="noStrike" baseline="0" dirty="0">
                <a:cs typeface="B Nazanin" panose="00000400000000000000" pitchFamily="2" charset="-78"/>
              </a:rPr>
              <a:t> </a:t>
            </a:r>
            <a:r>
              <a:rPr lang="ar-SA" b="1" i="0" u="none" strike="noStrike" baseline="0" dirty="0">
                <a:solidFill>
                  <a:srgbClr val="FF0000"/>
                </a:solidFill>
                <a:cs typeface="B Nazanin" panose="00000400000000000000" pitchFamily="2" charset="-78"/>
              </a:rPr>
              <a:t>فاز اول تحقیق :</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معمولا روی تعداد نـسبتاً انـدکی از </a:t>
            </a:r>
            <a:r>
              <a:rPr lang="ar-SA" b="0" i="0" u="none" strike="noStrike" baseline="0" dirty="0">
                <a:solidFill>
                  <a:srgbClr val="FF0000"/>
                </a:solidFill>
                <a:cs typeface="B Nazanin" panose="00000400000000000000" pitchFamily="2" charset="-78"/>
              </a:rPr>
              <a:t>داوطلبـین سـالم </a:t>
            </a:r>
            <a:r>
              <a:rPr lang="ar-SA" b="0" i="0" u="none" strike="noStrike" baseline="0" dirty="0">
                <a:cs typeface="B Nazanin" panose="00000400000000000000" pitchFamily="2" charset="-78"/>
              </a:rPr>
              <a:t>انجام می شود کـه اغلـب بـرای شرکت در تحقیق مبالغی دریافت کرده اند.</a:t>
            </a:r>
            <a:endParaRPr lang="fa-IR" b="0" i="0" u="none" strike="noStrike" baseline="0" dirty="0">
              <a:cs typeface="B Nazanin" panose="00000400000000000000" pitchFamily="2" charset="-78"/>
            </a:endParaRPr>
          </a:p>
          <a:p>
            <a:pPr marR="0" lvl="0" rtl="1"/>
            <a:endParaRPr lang="ar-SA" b="0" i="0" u="none" strike="noStrike" baseline="0" dirty="0">
              <a:cs typeface="B Nazanin" panose="00000400000000000000" pitchFamily="2" charset="-78"/>
            </a:endParaRPr>
          </a:p>
          <a:p>
            <a:pPr marR="0" lvl="0" rtl="1"/>
            <a:r>
              <a:rPr lang="ar-SA" b="0" i="0" u="none" strike="noStrike" baseline="0" dirty="0">
                <a:cs typeface="B Nazanin" panose="00000400000000000000" pitchFamily="2" charset="-78"/>
              </a:rPr>
              <a:t> در ایـن مرحلـه پژوهـشگران </a:t>
            </a:r>
            <a:r>
              <a:rPr lang="ar-SA" b="1" i="0" u="none" strike="noStrike" baseline="0" dirty="0">
                <a:solidFill>
                  <a:srgbClr val="FF0000"/>
                </a:solidFill>
                <a:cs typeface="B Nazanin" panose="00000400000000000000" pitchFamily="2" charset="-78"/>
              </a:rPr>
              <a:t>قصد تعیین</a:t>
            </a:r>
            <a:r>
              <a:rPr lang="ar-SA" b="0" i="0" u="none" strike="noStrike" baseline="0" dirty="0">
                <a:solidFill>
                  <a:srgbClr val="FF0000"/>
                </a:solidFill>
                <a:cs typeface="B Nazanin" panose="00000400000000000000" pitchFamily="2" charset="-78"/>
              </a:rPr>
              <a:t>:</a:t>
            </a:r>
          </a:p>
          <a:p>
            <a:pPr marL="2286000" marR="7200" lvl="4" indent="-457200">
              <a:buFont typeface="+mj-lt"/>
              <a:buAutoNum type="arabicPeriod"/>
            </a:pPr>
            <a:r>
              <a:rPr lang="ar-SA" b="0" i="0" u="none" strike="noStrike" baseline="0" dirty="0">
                <a:solidFill>
                  <a:srgbClr val="FF0000"/>
                </a:solidFill>
                <a:cs typeface="B Nazanin" panose="00000400000000000000" pitchFamily="2" charset="-78"/>
              </a:rPr>
              <a:t>میزان دوز مورد نیاز از دارو برای ایجاد پاسخ در بدن انسان</a:t>
            </a:r>
          </a:p>
          <a:p>
            <a:pPr marL="2286000" lvl="4" indent="-457200">
              <a:buFont typeface="+mj-lt"/>
              <a:buAutoNum type="arabicPeriod"/>
            </a:pPr>
            <a:r>
              <a:rPr lang="ar-SA" b="0" i="0" u="none" strike="noStrike" baseline="0" dirty="0">
                <a:solidFill>
                  <a:srgbClr val="FF0000"/>
                </a:solidFill>
                <a:cs typeface="B Nazanin" panose="00000400000000000000" pitchFamily="2" charset="-78"/>
              </a:rPr>
              <a:t>نحوه پردازش دارو توسط بدن </a:t>
            </a:r>
          </a:p>
          <a:p>
            <a:pPr marL="2286000" lvl="4" indent="-457200">
              <a:buFont typeface="+mj-lt"/>
              <a:buAutoNum type="arabicPeriod"/>
            </a:pPr>
            <a:r>
              <a:rPr lang="ar-SA" b="0" i="0" u="none" strike="noStrike" baseline="0" dirty="0">
                <a:cs typeface="B Nazanin" panose="00000400000000000000" pitchFamily="2" charset="-78"/>
              </a:rPr>
              <a:t>ایجاد اثرات </a:t>
            </a:r>
            <a:r>
              <a:rPr lang="ar-SA" b="0" i="0" u="none" strike="noStrike" baseline="0" dirty="0">
                <a:solidFill>
                  <a:srgbClr val="FF0000"/>
                </a:solidFill>
                <a:cs typeface="B Nazanin" panose="00000400000000000000" pitchFamily="2" charset="-78"/>
              </a:rPr>
              <a:t>توکسیک و مضر احتمالی توسط دارو</a:t>
            </a:r>
          </a:p>
        </p:txBody>
      </p:sp>
    </p:spTree>
    <p:extLst>
      <p:ext uri="{BB962C8B-B14F-4D97-AF65-F5344CB8AC3E}">
        <p14:creationId xmlns:p14="http://schemas.microsoft.com/office/powerpoint/2010/main" val="149989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3CA32-EA25-4F15-B770-F5526202E8C8}"/>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مراحل تحقیقات بالینی</a:t>
            </a:r>
          </a:p>
        </p:txBody>
      </p:sp>
      <p:sp>
        <p:nvSpPr>
          <p:cNvPr id="3" name="Text Placeholder 2">
            <a:extLst>
              <a:ext uri="{FF2B5EF4-FFF2-40B4-BE49-F238E27FC236}">
                <a16:creationId xmlns:a16="http://schemas.microsoft.com/office/drawing/2014/main" id="{4EBB18DB-4967-4B7F-BF5A-4513B35B1390}"/>
              </a:ext>
            </a:extLst>
          </p:cNvPr>
          <p:cNvSpPr>
            <a:spLocks noGrp="1"/>
          </p:cNvSpPr>
          <p:nvPr>
            <p:ph type="body" idx="1"/>
          </p:nvPr>
        </p:nvSpPr>
        <p:spPr>
          <a:xfrm>
            <a:off x="838200" y="1825625"/>
            <a:ext cx="10515600" cy="4585808"/>
          </a:xfrm>
        </p:spPr>
        <p:txBody>
          <a:bodyPr>
            <a:normAutofit/>
          </a:bodyPr>
          <a:lstStyle/>
          <a:p>
            <a:pPr marR="0" lvl="0" rtl="1"/>
            <a:r>
              <a:rPr lang="ar-SA" b="1" i="0" u="none" strike="noStrike" baseline="0" dirty="0">
                <a:solidFill>
                  <a:srgbClr val="FF0000"/>
                </a:solidFill>
                <a:cs typeface="B Nazanin" panose="00000400000000000000" pitchFamily="2" charset="-78"/>
              </a:rPr>
              <a:t>فاز دوم تحقیق:</a:t>
            </a:r>
            <a:r>
              <a:rPr lang="ar-SA" b="0" i="0" u="none" strike="noStrike" baseline="0" dirty="0">
                <a:solidFill>
                  <a:srgbClr val="FF0000"/>
                </a:solidFill>
                <a:cs typeface="B Nazanin" panose="00000400000000000000" pitchFamily="2" charset="-78"/>
              </a:rPr>
              <a:t> روی گروهی از</a:t>
            </a:r>
            <a:r>
              <a:rPr lang="ar-SA" b="1" i="0" u="none" strike="noStrike" baseline="0" dirty="0">
                <a:solidFill>
                  <a:srgbClr val="FF0000"/>
                </a:solidFill>
                <a:cs typeface="B Nazanin" panose="00000400000000000000" pitchFamily="2" charset="-78"/>
              </a:rPr>
              <a:t> بیماران </a:t>
            </a:r>
            <a:r>
              <a:rPr lang="ar-SA" b="0" i="0" u="none" strike="noStrike" baseline="0" dirty="0">
                <a:solidFill>
                  <a:srgbClr val="FF0000"/>
                </a:solidFill>
                <a:cs typeface="B Nazanin" panose="00000400000000000000" pitchFamily="2" charset="-78"/>
              </a:rPr>
              <a:t>کـه ایـن دارو قـصد درمـان بیمـاری آنهـا را دارد انجام می شود.</a:t>
            </a:r>
          </a:p>
          <a:p>
            <a:pPr marR="0" lvl="0" rtl="1"/>
            <a:r>
              <a:rPr lang="ar-SA" b="0" i="0" u="none" strike="noStrike" baseline="0" dirty="0">
                <a:cs typeface="B Nazanin" panose="00000400000000000000" pitchFamily="2" charset="-78"/>
              </a:rPr>
              <a:t>هدف این فاز عبارت است است از:</a:t>
            </a:r>
          </a:p>
          <a:p>
            <a:pPr marL="914400" lvl="1" indent="-457200">
              <a:buFont typeface="+mj-lt"/>
              <a:buAutoNum type="arabicPeriod"/>
            </a:pPr>
            <a:r>
              <a:rPr lang="ar-SA" b="0" i="0" u="none" strike="noStrike" baseline="0" dirty="0">
                <a:cs typeface="B Nazanin" panose="00000400000000000000" pitchFamily="2" charset="-78"/>
              </a:rPr>
              <a:t>تعیین وجود اثر مثبت و سـودبخش</a:t>
            </a:r>
          </a:p>
          <a:p>
            <a:pPr marL="914400" lvl="1" indent="-457200">
              <a:buFont typeface="+mj-lt"/>
              <a:buAutoNum type="arabicPeriod"/>
            </a:pPr>
            <a:r>
              <a:rPr lang="ar-SA" b="0" i="0" u="none" strike="noStrike" baseline="0" dirty="0">
                <a:cs typeface="B Nazanin" panose="00000400000000000000" pitchFamily="2" charset="-78"/>
              </a:rPr>
              <a:t>تعیین عـوارض جـانبی مضرّ احتمالی دارو </a:t>
            </a:r>
            <a:endParaRPr lang="fa-IR" b="0" i="0" u="none" strike="noStrike" baseline="0" dirty="0">
              <a:cs typeface="B Nazanin" panose="00000400000000000000" pitchFamily="2" charset="-78"/>
            </a:endParaRPr>
          </a:p>
          <a:p>
            <a:pPr marL="914400" lvl="1" indent="-457200">
              <a:buFont typeface="+mj-lt"/>
              <a:buAutoNum type="arabicPeriod"/>
            </a:pPr>
            <a:endParaRPr lang="ar-SA" b="0" i="0" u="none" strike="noStrike" baseline="0" dirty="0">
              <a:cs typeface="B Nazanin" panose="00000400000000000000" pitchFamily="2" charset="-78"/>
            </a:endParaRPr>
          </a:p>
          <a:p>
            <a:pPr marR="0" lvl="0" rtl="1"/>
            <a:r>
              <a:rPr lang="ar-SA" b="1" i="0" u="none" strike="noStrike" baseline="0" dirty="0">
                <a:solidFill>
                  <a:srgbClr val="FF0000"/>
                </a:solidFill>
                <a:cs typeface="B Nazanin" panose="00000400000000000000" pitchFamily="2" charset="-78"/>
              </a:rPr>
              <a:t>فاز سوم تحقیق( کارآزمایی بالینی):</a:t>
            </a:r>
            <a:r>
              <a:rPr lang="ar-SA" b="1" i="0" u="none" strike="noStrike" baseline="0" dirty="0">
                <a:cs typeface="B Nazanin" panose="00000400000000000000" pitchFamily="2" charset="-78"/>
              </a:rPr>
              <a:t> </a:t>
            </a:r>
            <a:r>
              <a:rPr lang="ar-SA" b="0" i="0" u="none" strike="noStrike" baseline="0" dirty="0">
                <a:cs typeface="B Nazanin" panose="00000400000000000000" pitchFamily="2" charset="-78"/>
              </a:rPr>
              <a:t>دارو به گروه بزرگی از بیماران تجویز می شود و اثـر آن بـا دارو دیگـر </a:t>
            </a:r>
            <a:r>
              <a:rPr lang="ar-SA" b="0" i="0" u="none" strike="noStrike" baseline="0" dirty="0">
                <a:latin typeface="Times New Roman" panose="02020603050405020304" pitchFamily="18" charset="0"/>
                <a:cs typeface="B Nazanin" panose="00000400000000000000" pitchFamily="2" charset="-78"/>
              </a:rPr>
              <a:t>– اگـر داروی دیگـری بـرای شـرایط مـورد تحقیـق موجـود باشـد– و/یــا بـا پلاســبو (دارونمــا)</a:t>
            </a:r>
            <a:r>
              <a:rPr lang="ar-SA" b="0" i="0" u="none" strike="noStrike" baseline="0" dirty="0">
                <a:solidFill>
                  <a:srgbClr val="FF0000"/>
                </a:solidFill>
                <a:latin typeface="Times New Roman" panose="02020603050405020304" pitchFamily="18" charset="0"/>
                <a:cs typeface="B Nazanin" panose="00000400000000000000" pitchFamily="2" charset="-78"/>
              </a:rPr>
              <a:t> </a:t>
            </a:r>
            <a:r>
              <a:rPr lang="ar-SA" b="1" i="0" u="none" strike="noStrike" baseline="0" dirty="0">
                <a:solidFill>
                  <a:srgbClr val="FF0000"/>
                </a:solidFill>
                <a:latin typeface="Times New Roman" panose="02020603050405020304" pitchFamily="18" charset="0"/>
                <a:cs typeface="B Nazanin" panose="00000400000000000000" pitchFamily="2" charset="-78"/>
              </a:rPr>
              <a:t>مقایــسه</a:t>
            </a:r>
            <a:r>
              <a:rPr lang="ar-SA" b="0" i="0" u="none" strike="noStrike" baseline="0" dirty="0">
                <a:solidFill>
                  <a:srgbClr val="FF0000"/>
                </a:solidFill>
                <a:latin typeface="Times New Roman" panose="02020603050405020304" pitchFamily="18" charset="0"/>
                <a:cs typeface="B Nazanin" panose="00000400000000000000" pitchFamily="2" charset="-78"/>
              </a:rPr>
              <a:t> </a:t>
            </a:r>
            <a:r>
              <a:rPr lang="ar-SA" b="0" i="0" u="none" strike="noStrike" baseline="0" dirty="0">
                <a:latin typeface="Times New Roman" panose="02020603050405020304" pitchFamily="18" charset="0"/>
                <a:cs typeface="B Nazanin" panose="00000400000000000000" pitchFamily="2" charset="-78"/>
              </a:rPr>
              <a:t>مــی شــود.</a:t>
            </a:r>
          </a:p>
          <a:p>
            <a:pPr marR="0" lvl="0" rtl="1"/>
            <a:r>
              <a:rPr lang="ar-SA" b="0" i="0" u="none" strike="noStrike" baseline="0" dirty="0">
                <a:cs typeface="B Nazanin" panose="00000400000000000000" pitchFamily="2" charset="-78"/>
              </a:rPr>
              <a:t> تــا جایکــه ممکــن باشــد، ایــن کارازمایی ها باید </a:t>
            </a:r>
            <a:r>
              <a:rPr lang="ar-SA" b="1" i="0" u="none" strike="noStrike" baseline="0" dirty="0">
                <a:solidFill>
                  <a:srgbClr val="FF0000"/>
                </a:solidFill>
                <a:cs typeface="B Nazanin" panose="00000400000000000000" pitchFamily="2" charset="-78"/>
              </a:rPr>
              <a:t>" دوسویه کور"</a:t>
            </a:r>
            <a:r>
              <a:rPr lang="ar-SA" b="0" i="0" u="none" strike="noStrike" baseline="0" dirty="0">
                <a:solidFill>
                  <a:srgbClr val="FF0000"/>
                </a:solidFill>
                <a:cs typeface="B Nazanin" panose="00000400000000000000" pitchFamily="2" charset="-78"/>
              </a:rPr>
              <a:t> باشند ، یعنی نه افراد تحت پژوهش و نه پزشـک نبایـد بدانند که چه کسی کدام دارو یا پلاسبو را دریافت می کند.</a:t>
            </a:r>
          </a:p>
        </p:txBody>
      </p:sp>
    </p:spTree>
    <p:extLst>
      <p:ext uri="{BB962C8B-B14F-4D97-AF65-F5344CB8AC3E}">
        <p14:creationId xmlns:p14="http://schemas.microsoft.com/office/powerpoint/2010/main" val="727147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12A5-0EE1-404D-9B83-F80F7FE61505}"/>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مراحل تحقیقات بالینی</a:t>
            </a:r>
          </a:p>
        </p:txBody>
      </p:sp>
      <p:sp>
        <p:nvSpPr>
          <p:cNvPr id="3" name="Text Placeholder 2">
            <a:extLst>
              <a:ext uri="{FF2B5EF4-FFF2-40B4-BE49-F238E27FC236}">
                <a16:creationId xmlns:a16="http://schemas.microsoft.com/office/drawing/2014/main" id="{2088DDF8-0C24-45C3-80FF-05F5C81BC742}"/>
              </a:ext>
            </a:extLst>
          </p:cNvPr>
          <p:cNvSpPr>
            <a:spLocks noGrp="1"/>
          </p:cNvSpPr>
          <p:nvPr>
            <p:ph type="body" idx="1"/>
          </p:nvPr>
        </p:nvSpPr>
        <p:spPr/>
        <p:txBody>
          <a:bodyPr>
            <a:normAutofit/>
          </a:bodyPr>
          <a:lstStyle/>
          <a:p>
            <a:pPr marR="0" lvl="0" rtl="1"/>
            <a:r>
              <a:rPr lang="ar-SA" sz="2500" b="1" i="0" u="none" strike="noStrike" baseline="0" dirty="0">
                <a:solidFill>
                  <a:srgbClr val="FF0000"/>
                </a:solidFill>
                <a:cs typeface="B Nazanin" panose="00000400000000000000" pitchFamily="2" charset="-78"/>
              </a:rPr>
              <a:t>فاز چهارم</a:t>
            </a:r>
            <a:r>
              <a:rPr lang="ar-SA" sz="2500" b="0" i="0" u="none" strike="noStrike" baseline="0" dirty="0">
                <a:solidFill>
                  <a:srgbClr val="FF0000"/>
                </a:solidFill>
                <a:cs typeface="B Nazanin" panose="00000400000000000000" pitchFamily="2" charset="-78"/>
              </a:rPr>
              <a:t>: </a:t>
            </a:r>
            <a:r>
              <a:rPr lang="ar-SA" sz="2500" b="0" i="0" u="none" strike="noStrike" baseline="0" dirty="0">
                <a:solidFill>
                  <a:schemeClr val="tx1">
                    <a:lumMod val="50000"/>
                    <a:lumOff val="50000"/>
                  </a:schemeClr>
                </a:solidFill>
                <a:cs typeface="B Nazanin" panose="00000400000000000000" pitchFamily="2" charset="-78"/>
              </a:rPr>
              <a:t>این مرحله از  تحقیق بعد از  اخذ مجوز ورود و فروش  دارو در بازار  آغاز می شود.</a:t>
            </a:r>
          </a:p>
          <a:p>
            <a:pPr marR="0" lvl="0" rtl="1"/>
            <a:r>
              <a:rPr lang="ar-SA" sz="2500" b="0" i="0" u="none" strike="noStrike" baseline="0" dirty="0">
                <a:cs typeface="B Nazanin" panose="00000400000000000000" pitchFamily="2" charset="-78"/>
              </a:rPr>
              <a:t>هدف این مرحله:</a:t>
            </a:r>
          </a:p>
          <a:p>
            <a:pPr marL="457200" marR="7200" lvl="0" indent="-457200" rtl="1">
              <a:buFont typeface="+mj-lt"/>
              <a:buAutoNum type="arabicPeriod"/>
            </a:pPr>
            <a:r>
              <a:rPr lang="ar-SA" sz="2500" b="0" i="0" u="none" strike="noStrike" baseline="0" dirty="0">
                <a:solidFill>
                  <a:srgbClr val="FF0000"/>
                </a:solidFill>
                <a:cs typeface="B Nazanin" panose="00000400000000000000" pitchFamily="2" charset="-78"/>
              </a:rPr>
              <a:t>پایش عوارضی که در فازهای اولیـه ظـاهر نشده اند.</a:t>
            </a:r>
          </a:p>
          <a:p>
            <a:pPr marL="457200" marR="0" lvl="0" indent="-457200" rtl="1">
              <a:buFont typeface="+mj-lt"/>
              <a:buAutoNum type="arabicPeriod"/>
            </a:pPr>
            <a:r>
              <a:rPr lang="ar-SA" sz="2500" b="0" i="0" u="none" strike="noStrike" baseline="0" dirty="0">
                <a:solidFill>
                  <a:srgbClr val="FF0000"/>
                </a:solidFill>
                <a:cs typeface="B Nazanin" panose="00000400000000000000" pitchFamily="2" charset="-78"/>
              </a:rPr>
              <a:t>اطلاع شرکت های دارویی از:</a:t>
            </a:r>
          </a:p>
          <a:p>
            <a:pPr marL="3543300" marR="36000" lvl="7" indent="-342900" algn="r" rtl="1">
              <a:buFont typeface="+mj-lt"/>
              <a:buAutoNum type="alphaUcPeriod"/>
            </a:pPr>
            <a:r>
              <a:rPr lang="ar-SA" sz="2500" b="0" i="0" u="none" strike="noStrike" baseline="0" dirty="0">
                <a:solidFill>
                  <a:srgbClr val="FF0000"/>
                </a:solidFill>
                <a:cs typeface="B Nazanin" panose="00000400000000000000" pitchFamily="2" charset="-78"/>
              </a:rPr>
              <a:t>میزان تجویز دارو توسط پزشکان</a:t>
            </a:r>
          </a:p>
          <a:p>
            <a:pPr marL="3543300" lvl="7" indent="-342900" algn="r" rtl="1">
              <a:buFont typeface="+mj-lt"/>
              <a:buAutoNum type="alphaUcPeriod"/>
            </a:pPr>
            <a:r>
              <a:rPr lang="ar-SA" sz="2500" b="0" i="0" u="none" strike="noStrike" baseline="0" dirty="0">
                <a:solidFill>
                  <a:srgbClr val="FF0000"/>
                </a:solidFill>
                <a:cs typeface="B Nazanin" panose="00000400000000000000" pitchFamily="2" charset="-78"/>
              </a:rPr>
              <a:t>میزان پذیرش دارو توسط بیماران</a:t>
            </a:r>
          </a:p>
          <a:p>
            <a:pPr marL="0" marR="0" lvl="0" indent="0" rtl="1">
              <a:buNone/>
            </a:pPr>
            <a:endParaRPr lang="ar-SA" sz="2500" b="0" i="0" u="none" strike="noStrike" baseline="0" dirty="0">
              <a:solidFill>
                <a:srgbClr val="000000"/>
              </a:solidFill>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4A60791D-47DF-25E4-237E-3F3D8B6593EE}"/>
                  </a:ext>
                </a:extLst>
              </p:cNvPr>
              <p:cNvGraphicFramePr>
                <a:graphicFrameLocks noChangeAspect="1"/>
              </p:cNvGraphicFramePr>
              <p:nvPr>
                <p:extLst>
                  <p:ext uri="{D42A27DB-BD31-4B8C-83A1-F6EECF244321}">
                    <p14:modId xmlns:p14="http://schemas.microsoft.com/office/powerpoint/2010/main" val="1075207466"/>
                  </p:ext>
                </p:extLst>
              </p:nvPr>
            </p:nvGraphicFramePr>
            <p:xfrm>
              <a:off x="9660467" y="5266796"/>
              <a:ext cx="1329267" cy="747713"/>
            </p:xfrm>
            <a:graphic>
              <a:graphicData uri="http://schemas.microsoft.com/office/powerpoint/2016/slidezoom">
                <pslz:sldZm>
                  <pslz:sldZmObj sldId="311" cId="3695598601">
                    <pslz:zmPr id="{CDFFBC1D-A8D5-46E0-A3BC-5731D762811F}" returnToParent="0" transitionDur="1000">
                      <p166:blipFill xmlns:p166="http://schemas.microsoft.com/office/powerpoint/2016/6/main">
                        <a:blip r:embed="rId2"/>
                        <a:stretch>
                          <a:fillRect/>
                        </a:stretch>
                      </p166:blipFill>
                      <p166:spPr xmlns:p166="http://schemas.microsoft.com/office/powerpoint/2016/6/main">
                        <a:xfrm>
                          <a:off x="0" y="0"/>
                          <a:ext cx="1329267" cy="747713"/>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xmlns="" xmlns:pslz="http://schemas.microsoft.com/office/powerpoint/2016/slidezoom" id="{4A60791D-47DF-25E4-237E-3F3D8B6593EE}"/>
                  </a:ext>
                </a:extLst>
              </p:cNvPr>
              <p:cNvPicPr>
                <a:picLocks noGrp="1" noRot="1" noChangeAspect="1" noMove="1" noResize="1" noEditPoints="1" noAdjustHandles="1" noChangeArrowheads="1" noChangeShapeType="1"/>
              </p:cNvPicPr>
              <p:nvPr/>
            </p:nvPicPr>
            <p:blipFill>
              <a:blip r:embed="rId4"/>
              <a:stretch>
                <a:fillRect/>
              </a:stretch>
            </p:blipFill>
            <p:spPr>
              <a:xfrm>
                <a:off x="9660467" y="5266796"/>
                <a:ext cx="1329267" cy="7477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4BA3A68B-7BC7-BF73-C7F6-2F2B73D2766D}"/>
                  </a:ext>
                </a:extLst>
              </p:cNvPr>
              <p:cNvGraphicFramePr>
                <a:graphicFrameLocks noChangeAspect="1"/>
              </p:cNvGraphicFramePr>
              <p:nvPr>
                <p:extLst>
                  <p:ext uri="{D42A27DB-BD31-4B8C-83A1-F6EECF244321}">
                    <p14:modId xmlns:p14="http://schemas.microsoft.com/office/powerpoint/2010/main" val="3122992847"/>
                  </p:ext>
                </p:extLst>
              </p:nvPr>
            </p:nvGraphicFramePr>
            <p:xfrm>
              <a:off x="1117600" y="5333472"/>
              <a:ext cx="1210733" cy="681037"/>
            </p:xfrm>
            <a:graphic>
              <a:graphicData uri="http://schemas.microsoft.com/office/powerpoint/2016/slidezoom">
                <pslz:sldZm>
                  <pslz:sldZmObj sldId="264" cId="3982727425">
                    <pslz:zmPr id="{7A03E893-77BE-4D2B-97B1-E7BFC9447625}" returnToParent="0" transitionDur="1000">
                      <p166:blipFill xmlns:p166="http://schemas.microsoft.com/office/powerpoint/2016/6/main">
                        <a:blip r:embed="rId5"/>
                        <a:stretch>
                          <a:fillRect/>
                        </a:stretch>
                      </p166:blipFill>
                      <p166:spPr xmlns:p166="http://schemas.microsoft.com/office/powerpoint/2016/6/main">
                        <a:xfrm>
                          <a:off x="0" y="0"/>
                          <a:ext cx="1210733" cy="681037"/>
                        </a:xfrm>
                        <a:prstGeom prst="rect">
                          <a:avLst/>
                        </a:prstGeom>
                        <a:ln w="3175">
                          <a:solidFill>
                            <a:prstClr val="ltGray"/>
                          </a:solidFill>
                        </a:ln>
                      </p166:spPr>
                    </pslz:zmPr>
                  </pslz:sldZmObj>
                </pslz:sldZm>
              </a:graphicData>
            </a:graphic>
          </p:graphicFrame>
        </mc:Choice>
        <mc:Fallback xmlns="">
          <p:pic>
            <p:nvPicPr>
              <p:cNvPr id="7" name="Slide Zoom 6">
                <a:hlinkClick r:id="rId6" action="ppaction://hlinksldjump"/>
                <a:extLst>
                  <a:ext uri="{FF2B5EF4-FFF2-40B4-BE49-F238E27FC236}">
                    <a16:creationId xmlns:a16="http://schemas.microsoft.com/office/drawing/2014/main" xmlns="" xmlns:pslz="http://schemas.microsoft.com/office/powerpoint/2016/slidezoom" id="{4BA3A68B-7BC7-BF73-C7F6-2F2B73D2766D}"/>
                  </a:ext>
                </a:extLst>
              </p:cNvPr>
              <p:cNvPicPr>
                <a:picLocks noGrp="1" noRot="1" noChangeAspect="1" noMove="1" noResize="1" noEditPoints="1" noAdjustHandles="1" noChangeArrowheads="1" noChangeShapeType="1"/>
              </p:cNvPicPr>
              <p:nvPr/>
            </p:nvPicPr>
            <p:blipFill>
              <a:blip r:embed="rId7"/>
              <a:stretch>
                <a:fillRect/>
              </a:stretch>
            </p:blipFill>
            <p:spPr>
              <a:xfrm>
                <a:off x="1117600" y="5333472"/>
                <a:ext cx="1210733" cy="681037"/>
              </a:xfrm>
              <a:prstGeom prst="rect">
                <a:avLst/>
              </a:prstGeom>
              <a:ln w="3175">
                <a:solidFill>
                  <a:prstClr val="ltGray"/>
                </a:solidFill>
              </a:ln>
            </p:spPr>
          </p:pic>
        </mc:Fallback>
      </mc:AlternateContent>
    </p:spTree>
    <p:extLst>
      <p:ext uri="{BB962C8B-B14F-4D97-AF65-F5344CB8AC3E}">
        <p14:creationId xmlns:p14="http://schemas.microsoft.com/office/powerpoint/2010/main" val="243073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5A1D-06C4-9CE7-D0F3-1D09619C0ADA}"/>
              </a:ext>
            </a:extLst>
          </p:cNvPr>
          <p:cNvSpPr>
            <a:spLocks noGrp="1"/>
          </p:cNvSpPr>
          <p:nvPr>
            <p:ph type="title"/>
          </p:nvPr>
        </p:nvSpPr>
        <p:spPr/>
        <p:txBody>
          <a:bodyPr/>
          <a:lstStyle/>
          <a:p>
            <a:endParaRPr lang="fa-IR"/>
          </a:p>
        </p:txBody>
      </p:sp>
      <p:sp>
        <p:nvSpPr>
          <p:cNvPr id="3" name="Text Placeholder 2">
            <a:extLst>
              <a:ext uri="{FF2B5EF4-FFF2-40B4-BE49-F238E27FC236}">
                <a16:creationId xmlns:a16="http://schemas.microsoft.com/office/drawing/2014/main" id="{BBEDF28C-7273-3829-9805-65F4E5C1DB2C}"/>
              </a:ext>
            </a:extLst>
          </p:cNvPr>
          <p:cNvSpPr>
            <a:spLocks noGrp="1"/>
          </p:cNvSpPr>
          <p:nvPr>
            <p:ph type="body" idx="1"/>
          </p:nvPr>
        </p:nvSpPr>
        <p:spPr/>
        <p:txBody>
          <a:bodyPr/>
          <a:lstStyle/>
          <a:p>
            <a:pPr marR="0" lvl="0" rtl="1"/>
            <a:r>
              <a:rPr lang="ar-SA" sz="4800" b="0" i="0" u="none" strike="noStrike" baseline="0" dirty="0">
                <a:cs typeface="B Nazanin" panose="00000400000000000000" pitchFamily="2" charset="-78"/>
              </a:rPr>
              <a:t>افزایش سریع تعداد کارآزمایی در حال اجرا در سـالیان اخیـر،</a:t>
            </a:r>
            <a:r>
              <a:rPr lang="fa-IR" sz="4800" b="0" i="0" u="none" strike="noStrike" baseline="0" dirty="0">
                <a:cs typeface="B Nazanin" panose="00000400000000000000" pitchFamily="2" charset="-78"/>
              </a:rPr>
              <a:t> </a:t>
            </a:r>
            <a:r>
              <a:rPr lang="ar-SA" sz="4800" b="0" i="0" u="none" strike="noStrike" baseline="0" dirty="0">
                <a:cs typeface="B Nazanin" panose="00000400000000000000" pitchFamily="2" charset="-78"/>
              </a:rPr>
              <a:t>سبب افزایش نیاز به موارد زیر دارد:</a:t>
            </a:r>
          </a:p>
          <a:p>
            <a:pPr marL="457200" marR="18000" lvl="0" indent="-457200" rtl="1">
              <a:buFont typeface="+mj-lt"/>
              <a:buAutoNum type="arabicPeriod"/>
            </a:pPr>
            <a:r>
              <a:rPr lang="ar-SA" sz="4800" b="0" i="0" u="none" strike="noStrike" baseline="0" dirty="0">
                <a:solidFill>
                  <a:srgbClr val="FF0000"/>
                </a:solidFill>
                <a:cs typeface="B Nazanin" panose="00000400000000000000" pitchFamily="2" charset="-78"/>
              </a:rPr>
              <a:t>نمونه</a:t>
            </a:r>
          </a:p>
          <a:p>
            <a:pPr marL="457200" marR="0" lvl="0" indent="-457200" rtl="1">
              <a:buFont typeface="+mj-lt"/>
              <a:buAutoNum type="arabicPeriod"/>
            </a:pPr>
            <a:r>
              <a:rPr lang="ar-SA" sz="4800" b="0" i="0" u="none" strike="noStrike" baseline="0" dirty="0">
                <a:solidFill>
                  <a:srgbClr val="FF0000"/>
                </a:solidFill>
                <a:cs typeface="B Nazanin" panose="00000400000000000000" pitchFamily="2" charset="-78"/>
              </a:rPr>
              <a:t>پزشکانی </a:t>
            </a:r>
            <a:r>
              <a:rPr lang="ar-SA" sz="4800" b="0" i="0" u="none" strike="noStrike" baseline="0" dirty="0">
                <a:solidFill>
                  <a:srgbClr val="000000"/>
                </a:solidFill>
                <a:cs typeface="B Nazanin" panose="00000400000000000000" pitchFamily="2" charset="-78"/>
              </a:rPr>
              <a:t>که این نمونه ها را جمع آوری کنند </a:t>
            </a:r>
          </a:p>
          <a:p>
            <a:pPr marL="0" indent="0">
              <a:buNone/>
            </a:pPr>
            <a:endParaRPr lang="fa-IR" dirty="0"/>
          </a:p>
        </p:txBody>
      </p:sp>
    </p:spTree>
    <p:extLst>
      <p:ext uri="{BB962C8B-B14F-4D97-AF65-F5344CB8AC3E}">
        <p14:creationId xmlns:p14="http://schemas.microsoft.com/office/powerpoint/2010/main" val="3695598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F20B-6582-4B39-823E-FBC6AAF575B5}"/>
              </a:ext>
            </a:extLst>
          </p:cNvPr>
          <p:cNvSpPr>
            <a:spLocks noGrp="1"/>
          </p:cNvSpPr>
          <p:nvPr>
            <p:ph type="title"/>
          </p:nvPr>
        </p:nvSpPr>
        <p:spPr/>
        <p:txBody>
          <a:bodyPr>
            <a:normAutofit/>
          </a:bodyPr>
          <a:lstStyle/>
          <a:p>
            <a:pPr marR="0" rtl="1"/>
            <a:r>
              <a:rPr lang="ar-SA" sz="8000" b="1" i="0" u="none" strike="noStrike" kern="1400" baseline="0" dirty="0">
                <a:solidFill>
                  <a:srgbClr val="002060"/>
                </a:solidFill>
                <a:latin typeface="Times New Roman" panose="02020603050405020304" pitchFamily="18" charset="0"/>
                <a:cs typeface="B Nazanin" panose="00000400000000000000" pitchFamily="2" charset="-78"/>
              </a:rPr>
              <a:t>پزشک و تحقیق</a:t>
            </a:r>
          </a:p>
        </p:txBody>
      </p:sp>
      <p:sp>
        <p:nvSpPr>
          <p:cNvPr id="3" name="Text Placeholder 2">
            <a:extLst>
              <a:ext uri="{FF2B5EF4-FFF2-40B4-BE49-F238E27FC236}">
                <a16:creationId xmlns:a16="http://schemas.microsoft.com/office/drawing/2014/main" id="{1E431E06-83D5-4542-9A1A-EC49FBCCAD85}"/>
              </a:ext>
            </a:extLst>
          </p:cNvPr>
          <p:cNvSpPr>
            <a:spLocks noGrp="1"/>
          </p:cNvSpPr>
          <p:nvPr>
            <p:ph type="body" idx="1"/>
          </p:nvPr>
        </p:nvSpPr>
        <p:spPr/>
        <p:txBody>
          <a:bodyPr/>
          <a:lstStyle/>
          <a:p>
            <a:pPr marR="0" lvl="0" rtl="1"/>
            <a:endParaRPr lang="fa-IR" b="0" i="0" u="none" strike="noStrike" baseline="0" dirty="0">
              <a:cs typeface="B Nazanin" panose="00000400000000000000" pitchFamily="2" charset="-78"/>
            </a:endParaRPr>
          </a:p>
          <a:p>
            <a:pPr marR="0" lvl="0" rtl="1"/>
            <a:r>
              <a:rPr lang="ar-SA" sz="4800" b="0" i="0" u="none" strike="noStrike" baseline="0" dirty="0">
                <a:cs typeface="B Nazanin" panose="00000400000000000000" pitchFamily="2" charset="-78"/>
              </a:rPr>
              <a:t>شـرکت کـردن در تحقیـق، تجربـه ارزشـمندی بـرای پزشـکان مـی باشـد اما بایست به موارد زیر توجه نماید: </a:t>
            </a:r>
          </a:p>
          <a:p>
            <a:pPr marL="1828800" marR="25200" lvl="3" indent="-457200">
              <a:buFont typeface="+mj-lt"/>
              <a:buAutoNum type="arabicPeriod"/>
            </a:pPr>
            <a:r>
              <a:rPr lang="ar-SA" sz="4800" b="1" i="0" u="none" strike="noStrike" baseline="0" dirty="0">
                <a:solidFill>
                  <a:srgbClr val="FF0000"/>
                </a:solidFill>
                <a:cs typeface="B Nazanin" panose="00000400000000000000" pitchFamily="2" charset="-78"/>
              </a:rPr>
              <a:t>تعارض نقش </a:t>
            </a:r>
          </a:p>
          <a:p>
            <a:pPr marL="1828800" lvl="3" indent="-457200">
              <a:buFont typeface="+mj-lt"/>
              <a:buAutoNum type="arabicPeriod"/>
            </a:pPr>
            <a:r>
              <a:rPr lang="ar-SA" sz="4800" b="1" i="0" u="none" strike="noStrike" baseline="0" dirty="0">
                <a:solidFill>
                  <a:srgbClr val="FF0000"/>
                </a:solidFill>
                <a:cs typeface="B Nazanin" panose="00000400000000000000" pitchFamily="2" charset="-78"/>
              </a:rPr>
              <a:t>تعارض منافع </a:t>
            </a:r>
          </a:p>
        </p:txBody>
      </p:sp>
    </p:spTree>
    <p:extLst>
      <p:ext uri="{BB962C8B-B14F-4D97-AF65-F5344CB8AC3E}">
        <p14:creationId xmlns:p14="http://schemas.microsoft.com/office/powerpoint/2010/main" val="398272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A93CC3-83DE-5861-72C3-821B78403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2" y="433387"/>
            <a:ext cx="11420475" cy="5991225"/>
          </a:xfrm>
          <a:prstGeom prst="rect">
            <a:avLst/>
          </a:prstGeom>
        </p:spPr>
      </p:pic>
    </p:spTree>
    <p:extLst>
      <p:ext uri="{BB962C8B-B14F-4D97-AF65-F5344CB8AC3E}">
        <p14:creationId xmlns:p14="http://schemas.microsoft.com/office/powerpoint/2010/main" val="363408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441D-430F-4332-99F9-9F0AA30C519B}"/>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تعارض نقش </a:t>
            </a:r>
          </a:p>
        </p:txBody>
      </p:sp>
      <p:sp>
        <p:nvSpPr>
          <p:cNvPr id="3" name="Text Placeholder 2">
            <a:extLst>
              <a:ext uri="{FF2B5EF4-FFF2-40B4-BE49-F238E27FC236}">
                <a16:creationId xmlns:a16="http://schemas.microsoft.com/office/drawing/2014/main" id="{0A660344-AB77-4317-83F8-AD22AE7F7944}"/>
              </a:ext>
            </a:extLst>
          </p:cNvPr>
          <p:cNvSpPr>
            <a:spLocks noGrp="1"/>
          </p:cNvSpPr>
          <p:nvPr>
            <p:ph type="body" idx="1"/>
          </p:nvPr>
        </p:nvSpPr>
        <p:spPr/>
        <p:txBody>
          <a:bodyPr/>
          <a:lstStyle/>
          <a:p>
            <a:pPr marR="0" lvl="0" rtl="1"/>
            <a:r>
              <a:rPr lang="ar-SA" b="1" i="0" u="none" strike="noStrike" baseline="0" dirty="0">
                <a:solidFill>
                  <a:srgbClr val="FF0000"/>
                </a:solidFill>
                <a:cs typeface="B Nazanin" panose="00000400000000000000" pitchFamily="2" charset="-78"/>
              </a:rPr>
              <a:t>جایگاه پزشک</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در ارتباط پزشک- بیمار با </a:t>
            </a:r>
            <a:r>
              <a:rPr lang="ar-SA" b="1" i="0" u="none" strike="noStrike" baseline="0" dirty="0">
                <a:solidFill>
                  <a:srgbClr val="FF0000"/>
                </a:solidFill>
                <a:cs typeface="B Nazanin" panose="00000400000000000000" pitchFamily="2" charset="-78"/>
              </a:rPr>
              <a:t>جایگاه محقق</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در ارتبـاط محقـق </a:t>
            </a:r>
            <a:r>
              <a:rPr lang="ar-SA" b="0" i="0" u="none" strike="noStrike" baseline="0" dirty="0">
                <a:latin typeface="Times New Roman" panose="02020603050405020304" pitchFamily="18" charset="0"/>
                <a:cs typeface="B Nazanin" panose="00000400000000000000" pitchFamily="2" charset="-78"/>
              </a:rPr>
              <a:t>– سـوژه ی تحقیق متفاوت است.</a:t>
            </a:r>
            <a:endParaRPr lang="fa-IR" b="0" i="0" u="none" strike="noStrike" baseline="0" dirty="0">
              <a:latin typeface="Times New Roman" panose="02020603050405020304" pitchFamily="18" charset="0"/>
              <a:cs typeface="B Nazanin" panose="00000400000000000000" pitchFamily="2" charset="-78"/>
            </a:endParaRPr>
          </a:p>
          <a:p>
            <a:pPr marR="0" lvl="0" rtl="1"/>
            <a:endParaRPr lang="ar-SA" b="0" i="0" u="none" strike="noStrike" baseline="0" dirty="0">
              <a:latin typeface="Times New Roman" panose="02020603050405020304" pitchFamily="18" charset="0"/>
              <a:cs typeface="B Nazanin" panose="00000400000000000000" pitchFamily="2" charset="-78"/>
            </a:endParaRPr>
          </a:p>
          <a:p>
            <a:pPr marR="0" lvl="0" rtl="1"/>
            <a:r>
              <a:rPr lang="ar-SA" b="0" i="0" u="none" strike="noStrike" baseline="0" dirty="0">
                <a:cs typeface="B Nazanin" panose="00000400000000000000" pitchFamily="2" charset="-78"/>
              </a:rPr>
              <a:t>اگر پزشک و محقق هر دو، یـک نفـر باشـند</a:t>
            </a:r>
            <a:r>
              <a:rPr lang="fa-IR" b="0" i="0" u="none" strike="noStrike" baseline="0" dirty="0">
                <a:cs typeface="B Nazanin" panose="00000400000000000000" pitchFamily="2" charset="-78"/>
              </a:rPr>
              <a:t> در این صورت پزشک بایستی بداند:</a:t>
            </a:r>
          </a:p>
          <a:p>
            <a:pPr marL="1371600" lvl="2" indent="-457200">
              <a:buFont typeface="+mj-lt"/>
              <a:buAutoNum type="arabicPeriod"/>
            </a:pPr>
            <a:r>
              <a:rPr lang="ar-SA" b="0" i="0" u="none" strike="noStrike" baseline="0" dirty="0">
                <a:cs typeface="B Nazanin" panose="00000400000000000000" pitchFamily="2" charset="-78"/>
              </a:rPr>
              <a:t> </a:t>
            </a:r>
            <a:r>
              <a:rPr lang="ar-SA" b="1" i="0" u="none" strike="noStrike" baseline="0" dirty="0">
                <a:solidFill>
                  <a:srgbClr val="FF0000"/>
                </a:solidFill>
                <a:cs typeface="B Nazanin" panose="00000400000000000000" pitchFamily="2" charset="-78"/>
              </a:rPr>
              <a:t>مـسئولیت اول پزشک</a:t>
            </a:r>
            <a:r>
              <a:rPr lang="ar-SA" b="0" i="0" u="none" strike="noStrike" baseline="0" dirty="0">
                <a:solidFill>
                  <a:srgbClr val="FF0000"/>
                </a:solidFill>
                <a:cs typeface="B Nazanin" panose="00000400000000000000" pitchFamily="2" charset="-78"/>
              </a:rPr>
              <a:t>، </a:t>
            </a:r>
            <a:r>
              <a:rPr lang="ar-SA" b="0" i="0" u="sng" strike="noStrike" baseline="0" dirty="0">
                <a:solidFill>
                  <a:srgbClr val="FF0000"/>
                </a:solidFill>
                <a:cs typeface="B Nazanin" panose="00000400000000000000" pitchFamily="2" charset="-78"/>
              </a:rPr>
              <a:t>سلامت و آسـایش بیمـار</a:t>
            </a:r>
            <a:r>
              <a:rPr lang="ar-SA" b="0" i="0" u="none" strike="noStrike" baseline="0" dirty="0">
                <a:solidFill>
                  <a:srgbClr val="FF0000"/>
                </a:solidFill>
                <a:cs typeface="B Nazanin" panose="00000400000000000000" pitchFamily="2" charset="-78"/>
              </a:rPr>
              <a:t> اسـت</a:t>
            </a:r>
            <a:r>
              <a:rPr lang="ar-SA" b="0" i="0" u="none" strike="noStrike" baseline="0" dirty="0">
                <a:cs typeface="B Nazanin" panose="00000400000000000000" pitchFamily="2" charset="-78"/>
              </a:rPr>
              <a:t>.</a:t>
            </a:r>
          </a:p>
          <a:p>
            <a:pPr marL="1371600" lvl="2" indent="-457200">
              <a:buFont typeface="+mj-lt"/>
              <a:buAutoNum type="arabicPeriod"/>
            </a:pPr>
            <a:r>
              <a:rPr lang="ar-SA" b="0" i="0" u="none" strike="noStrike" baseline="0" dirty="0">
                <a:cs typeface="B Nazanin" panose="00000400000000000000" pitchFamily="2" charset="-78"/>
              </a:rPr>
              <a:t> </a:t>
            </a:r>
            <a:r>
              <a:rPr lang="ar-SA" b="1" i="0" u="none" strike="noStrike" baseline="0" dirty="0">
                <a:solidFill>
                  <a:srgbClr val="FF0000"/>
                </a:solidFill>
                <a:cs typeface="B Nazanin" panose="00000400000000000000" pitchFamily="2" charset="-78"/>
              </a:rPr>
              <a:t>مـسئولیت اول محقـق</a:t>
            </a:r>
            <a:r>
              <a:rPr lang="ar-SA" b="0" i="0" u="none" strike="noStrike" baseline="0" dirty="0">
                <a:solidFill>
                  <a:srgbClr val="FF0000"/>
                </a:solidFill>
                <a:cs typeface="B Nazanin" panose="00000400000000000000" pitchFamily="2" charset="-78"/>
              </a:rPr>
              <a:t>، </a:t>
            </a:r>
            <a:r>
              <a:rPr lang="ar-SA" b="0" i="0" u="sng" strike="noStrike" baseline="0" dirty="0">
                <a:solidFill>
                  <a:srgbClr val="FF0000"/>
                </a:solidFill>
                <a:cs typeface="B Nazanin" panose="00000400000000000000" pitchFamily="2" charset="-78"/>
              </a:rPr>
              <a:t>تولیـد علـم</a:t>
            </a:r>
            <a:r>
              <a:rPr lang="ar-SA" b="0" i="0" u="none" strike="noStrike" baseline="0" dirty="0">
                <a:solidFill>
                  <a:srgbClr val="FF0000"/>
                </a:solidFill>
                <a:cs typeface="B Nazanin" panose="00000400000000000000" pitchFamily="2" charset="-78"/>
              </a:rPr>
              <a:t> اسـت. </a:t>
            </a:r>
            <a:endParaRPr lang="fa-IR" b="0" i="0" u="none" strike="noStrike" baseline="0" dirty="0">
              <a:solidFill>
                <a:srgbClr val="FF0000"/>
              </a:solidFill>
              <a:cs typeface="B Nazanin" panose="00000400000000000000" pitchFamily="2" charset="-78"/>
            </a:endParaRPr>
          </a:p>
          <a:p>
            <a:pPr marR="0" lvl="0" rtl="1"/>
            <a:r>
              <a:rPr lang="fa-IR" dirty="0"/>
              <a:t>در تحقیقات علم تولید شده </a:t>
            </a:r>
            <a:r>
              <a:rPr lang="ar-SA" b="0" i="0" u="none" strike="noStrike" baseline="0" dirty="0">
                <a:cs typeface="B Nazanin" panose="00000400000000000000" pitchFamily="2" charset="-78"/>
              </a:rPr>
              <a:t>ممکـن اسـت در سـلامت و آسایش سـوژه هـای تحقیـق موثر باشد یا نباشد. </a:t>
            </a:r>
          </a:p>
          <a:p>
            <a:pPr marR="0" lvl="0" rtl="1"/>
            <a:r>
              <a:rPr lang="ar-SA" b="0" i="0" u="none" strike="noStrike" baseline="0" dirty="0">
                <a:cs typeface="B Nazanin" panose="00000400000000000000" pitchFamily="2" charset="-78"/>
              </a:rPr>
              <a:t>در صورت تعارض بین </a:t>
            </a:r>
            <a:r>
              <a:rPr lang="ar-SA" dirty="0"/>
              <a:t>این دو نقش</a:t>
            </a:r>
            <a:r>
              <a:rPr lang="fa-IR" dirty="0"/>
              <a:t>:</a:t>
            </a:r>
          </a:p>
          <a:p>
            <a:pPr marL="0" marR="0" lvl="0" indent="0" algn="ctr" rtl="1">
              <a:buNone/>
            </a:pPr>
            <a:r>
              <a:rPr lang="ar-SA" sz="3200" b="1" i="0" u="none" strike="noStrike" baseline="0" dirty="0">
                <a:solidFill>
                  <a:srgbClr val="FF0000"/>
                </a:solidFill>
                <a:cs typeface="B Nazanin" panose="00000400000000000000" pitchFamily="2" charset="-78"/>
              </a:rPr>
              <a:t>باید نقش پزشک در مقابل نقش محقق</a:t>
            </a:r>
            <a:r>
              <a:rPr lang="fa-IR" sz="3200" b="1" i="0" u="none" strike="noStrike" baseline="0" dirty="0">
                <a:solidFill>
                  <a:srgbClr val="FF0000"/>
                </a:solidFill>
                <a:cs typeface="B Nazanin" panose="00000400000000000000" pitchFamily="2" charset="-78"/>
              </a:rPr>
              <a:t>،</a:t>
            </a:r>
            <a:r>
              <a:rPr lang="ar-SA" sz="3200" b="1" i="0" u="none" strike="noStrike" baseline="0" dirty="0">
                <a:solidFill>
                  <a:srgbClr val="FF0000"/>
                </a:solidFill>
                <a:cs typeface="B Nazanin" panose="00000400000000000000" pitchFamily="2" charset="-78"/>
              </a:rPr>
              <a:t> تقدّم داده شود</a:t>
            </a:r>
            <a:r>
              <a:rPr lang="ar-SA" sz="3200" b="1" i="0" u="none" strike="noStrike" baseline="0" dirty="0">
                <a:cs typeface="B Nazanin" panose="00000400000000000000" pitchFamily="2" charset="-78"/>
              </a:rPr>
              <a:t>.</a:t>
            </a:r>
          </a:p>
        </p:txBody>
      </p:sp>
    </p:spTree>
    <p:extLst>
      <p:ext uri="{BB962C8B-B14F-4D97-AF65-F5344CB8AC3E}">
        <p14:creationId xmlns:p14="http://schemas.microsoft.com/office/powerpoint/2010/main" val="21415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70FA-B2B7-4030-B3D3-503B42188FBF}"/>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تعارض منافع </a:t>
            </a:r>
          </a:p>
        </p:txBody>
      </p:sp>
      <p:sp>
        <p:nvSpPr>
          <p:cNvPr id="3" name="Text Placeholder 2">
            <a:extLst>
              <a:ext uri="{FF2B5EF4-FFF2-40B4-BE49-F238E27FC236}">
                <a16:creationId xmlns:a16="http://schemas.microsoft.com/office/drawing/2014/main" id="{B9C0CFB8-9D6F-48E6-B809-71DD5D48DF3B}"/>
              </a:ext>
            </a:extLst>
          </p:cNvPr>
          <p:cNvSpPr>
            <a:spLocks noGrp="1"/>
          </p:cNvSpPr>
          <p:nvPr>
            <p:ph type="body" idx="1"/>
          </p:nvPr>
        </p:nvSpPr>
        <p:spPr/>
        <p:txBody>
          <a:bodyPr>
            <a:normAutofit/>
          </a:bodyPr>
          <a:lstStyle/>
          <a:p>
            <a:pPr marR="0" lvl="0" rtl="1"/>
            <a:r>
              <a:rPr lang="ar-SA" sz="2500" b="0" i="0" u="none" strike="noStrike" baseline="0" dirty="0">
                <a:cs typeface="B Nazanin" panose="00000400000000000000" pitchFamily="2" charset="-78"/>
              </a:rPr>
              <a:t>شرکت پزشک در تحقیقات در قبال پیشنهادات شرکت ها  می تواند </a:t>
            </a:r>
            <a:r>
              <a:rPr lang="ar-SA" sz="2500" b="0" i="0" u="none" strike="noStrike" baseline="0" dirty="0">
                <a:solidFill>
                  <a:srgbClr val="FF0000"/>
                </a:solidFill>
                <a:cs typeface="B Nazanin" panose="00000400000000000000" pitchFamily="2" charset="-78"/>
              </a:rPr>
              <a:t>تعارض منافع بین پزشک و وظیفه پزشکی و حقوق بیمار را ایجاد نماید.</a:t>
            </a:r>
          </a:p>
          <a:p>
            <a:pPr marR="0" lvl="0" rtl="1"/>
            <a:r>
              <a:rPr lang="ar-SA" sz="2500" b="0" i="0" u="none" strike="noStrike" baseline="0" dirty="0">
                <a:cs typeface="B Nazanin" panose="00000400000000000000" pitchFamily="2" charset="-78"/>
              </a:rPr>
              <a:t> </a:t>
            </a:r>
            <a:r>
              <a:rPr lang="ar-SA" sz="2500" b="1" i="0" u="none" strike="noStrike" baseline="0" dirty="0">
                <a:solidFill>
                  <a:srgbClr val="FF0000"/>
                </a:solidFill>
                <a:cs typeface="B Nazanin" panose="00000400000000000000" pitchFamily="2" charset="-78"/>
              </a:rPr>
              <a:t>پاداشهای پیشنهاد شده</a:t>
            </a:r>
            <a:r>
              <a:rPr lang="ar-SA" sz="2500" b="0" i="0" u="none" strike="noStrike" baseline="0" dirty="0">
                <a:solidFill>
                  <a:srgbClr val="FF0000"/>
                </a:solidFill>
                <a:cs typeface="B Nazanin" panose="00000400000000000000" pitchFamily="2" charset="-78"/>
              </a:rPr>
              <a:t> برای شرکت پزشک در تحقیقات شامل: </a:t>
            </a:r>
          </a:p>
          <a:p>
            <a:pPr marL="1371600" marR="10800" lvl="2" indent="-457200">
              <a:buFont typeface="+mj-lt"/>
              <a:buAutoNum type="arabicPeriod"/>
            </a:pPr>
            <a:r>
              <a:rPr lang="ar-SA" sz="2500" b="0" i="0" u="none" strike="noStrike" baseline="0" dirty="0">
                <a:cs typeface="B Nazanin" panose="00000400000000000000" pitchFamily="2" charset="-78"/>
              </a:rPr>
              <a:t>پول نقد برای وارد نمودن نمونه ها (آزمودنی هـا</a:t>
            </a:r>
            <a:r>
              <a:rPr lang="en-US" sz="2500" b="0" i="0" u="none" strike="noStrike" baseline="0" dirty="0">
                <a:cs typeface="B Nazanin" panose="00000400000000000000" pitchFamily="2" charset="-78"/>
              </a:rPr>
              <a:t> subject (</a:t>
            </a:r>
            <a:r>
              <a:rPr lang="ar-SA" sz="2500" b="0" i="0" u="none" strike="noStrike" baseline="0" dirty="0">
                <a:cs typeface="B Nazanin" panose="00000400000000000000" pitchFamily="2" charset="-78"/>
              </a:rPr>
              <a:t>در تحقیـق</a:t>
            </a:r>
          </a:p>
          <a:p>
            <a:pPr marL="1371600" lvl="2" indent="-457200">
              <a:buFont typeface="+mj-lt"/>
              <a:buAutoNum type="arabicPeriod"/>
            </a:pPr>
            <a:r>
              <a:rPr lang="ar-SA" sz="2500" b="0" i="0" u="none" strike="noStrike" baseline="0" dirty="0">
                <a:cs typeface="B Nazanin" panose="00000400000000000000" pitchFamily="2" charset="-78"/>
              </a:rPr>
              <a:t>تجهیزاتی مثل کامپیوتر برای انتقال داده های تحقیق</a:t>
            </a:r>
          </a:p>
          <a:p>
            <a:pPr marL="1371600" lvl="2" indent="-457200">
              <a:buFont typeface="+mj-lt"/>
              <a:buAutoNum type="arabicPeriod"/>
            </a:pPr>
            <a:r>
              <a:rPr lang="ar-SA" sz="2500" b="0" i="0" u="none" strike="noStrike" baseline="0" dirty="0">
                <a:cs typeface="B Nazanin" panose="00000400000000000000" pitchFamily="2" charset="-78"/>
              </a:rPr>
              <a:t>دعـوت بـه کنفرانـسها بـرای بحـث پیرامون یافته های تحقیق</a:t>
            </a:r>
          </a:p>
          <a:p>
            <a:pPr marL="1371600" lvl="2" indent="-457200">
              <a:buFont typeface="+mj-lt"/>
              <a:buAutoNum type="arabicPeriod"/>
            </a:pPr>
            <a:r>
              <a:rPr lang="ar-SA" sz="2500" b="0" i="0" u="none" strike="noStrike" baseline="0" dirty="0">
                <a:cs typeface="B Nazanin" panose="00000400000000000000" pitchFamily="2" charset="-78"/>
              </a:rPr>
              <a:t>کمـک بـه نگـارش و انتـشار مقالـه بـر اسـاس نتـایج تحقیـق </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35F45C5E-CE87-E7AB-5FAE-DE3656F20263}"/>
                  </a:ext>
                </a:extLst>
              </p:cNvPr>
              <p:cNvGraphicFramePr>
                <a:graphicFrameLocks noChangeAspect="1"/>
              </p:cNvGraphicFramePr>
              <p:nvPr>
                <p:extLst>
                  <p:ext uri="{D42A27DB-BD31-4B8C-83A1-F6EECF244321}">
                    <p14:modId xmlns:p14="http://schemas.microsoft.com/office/powerpoint/2010/main" val="2932479119"/>
                  </p:ext>
                </p:extLst>
              </p:nvPr>
            </p:nvGraphicFramePr>
            <p:xfrm>
              <a:off x="922866" y="5196416"/>
              <a:ext cx="1524000" cy="857250"/>
            </p:xfrm>
            <a:graphic>
              <a:graphicData uri="http://schemas.microsoft.com/office/powerpoint/2016/slidezoom">
                <pslz:sldZm>
                  <pslz:sldZmObj sldId="312" cId="1867506139">
                    <pslz:zmPr id="{9EAA6924-8526-4F69-BC52-A15EB4C3654C}" returnToParent="0" transitionDur="1000">
                      <p166:blipFill xmlns:p166="http://schemas.microsoft.com/office/powerpoint/2016/6/main">
                        <a:blip r:embed="rId2"/>
                        <a:stretch>
                          <a:fillRect/>
                        </a:stretch>
                      </p166:blipFill>
                      <p166:spPr xmlns:p166="http://schemas.microsoft.com/office/powerpoint/2016/6/main">
                        <a:xfrm>
                          <a:off x="0" y="0"/>
                          <a:ext cx="1524000" cy="85725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xmlns="" xmlns:pslz="http://schemas.microsoft.com/office/powerpoint/2016/slidezoom" id="{35F45C5E-CE87-E7AB-5FAE-DE3656F20263}"/>
                  </a:ext>
                </a:extLst>
              </p:cNvPr>
              <p:cNvPicPr>
                <a:picLocks noGrp="1" noRot="1" noChangeAspect="1" noMove="1" noResize="1" noEditPoints="1" noAdjustHandles="1" noChangeArrowheads="1" noChangeShapeType="1"/>
              </p:cNvPicPr>
              <p:nvPr/>
            </p:nvPicPr>
            <p:blipFill>
              <a:blip r:embed="rId4"/>
              <a:stretch>
                <a:fillRect/>
              </a:stretch>
            </p:blipFill>
            <p:spPr>
              <a:xfrm>
                <a:off x="922866" y="5196416"/>
                <a:ext cx="1524000" cy="857250"/>
              </a:xfrm>
              <a:prstGeom prst="rect">
                <a:avLst/>
              </a:prstGeom>
              <a:ln w="3175">
                <a:solidFill>
                  <a:prstClr val="ltGray"/>
                </a:solidFill>
              </a:ln>
            </p:spPr>
          </p:pic>
        </mc:Fallback>
      </mc:AlternateContent>
    </p:spTree>
    <p:extLst>
      <p:ext uri="{BB962C8B-B14F-4D97-AF65-F5344CB8AC3E}">
        <p14:creationId xmlns:p14="http://schemas.microsoft.com/office/powerpoint/2010/main" val="3333588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70FA-B2B7-4030-B3D3-503B42188FBF}"/>
              </a:ext>
            </a:extLst>
          </p:cNvPr>
          <p:cNvSpPr>
            <a:spLocks noGrp="1"/>
          </p:cNvSpPr>
          <p:nvPr>
            <p:ph type="title"/>
          </p:nvPr>
        </p:nvSpPr>
        <p:spPr/>
        <p:txBody>
          <a:bodyPr>
            <a:normAutofit/>
          </a:bodyPr>
          <a:lstStyle/>
          <a:p>
            <a:pPr marR="0" rtl="1"/>
            <a:r>
              <a:rPr lang="ar-SA" sz="3600" b="1" i="0" u="none" strike="noStrike" kern="1400" baseline="0" dirty="0">
                <a:latin typeface="Times New Roman" panose="02020603050405020304" pitchFamily="18" charset="0"/>
                <a:cs typeface="B Nazanin" panose="00000400000000000000" pitchFamily="2" charset="-78"/>
              </a:rPr>
              <a:t>تعارض منافع </a:t>
            </a:r>
          </a:p>
        </p:txBody>
      </p:sp>
      <p:sp>
        <p:nvSpPr>
          <p:cNvPr id="3" name="Text Placeholder 2">
            <a:extLst>
              <a:ext uri="{FF2B5EF4-FFF2-40B4-BE49-F238E27FC236}">
                <a16:creationId xmlns:a16="http://schemas.microsoft.com/office/drawing/2014/main" id="{B9C0CFB8-9D6F-48E6-B809-71DD5D48DF3B}"/>
              </a:ext>
            </a:extLst>
          </p:cNvPr>
          <p:cNvSpPr>
            <a:spLocks noGrp="1"/>
          </p:cNvSpPr>
          <p:nvPr>
            <p:ph type="body" idx="1"/>
          </p:nvPr>
        </p:nvSpPr>
        <p:spPr/>
        <p:txBody>
          <a:bodyPr>
            <a:normAutofit lnSpcReduction="10000"/>
          </a:bodyPr>
          <a:lstStyle/>
          <a:p>
            <a:pPr marL="0" marR="0" lvl="0" indent="0" rtl="1">
              <a:buNone/>
            </a:pPr>
            <a:r>
              <a:rPr lang="ar-SA" sz="4400" b="1" i="0" u="none" strike="noStrike" baseline="0" dirty="0">
                <a:solidFill>
                  <a:srgbClr val="FF0000"/>
                </a:solidFill>
                <a:cs typeface="B Nazanin" panose="00000400000000000000" pitchFamily="2" charset="-78"/>
              </a:rPr>
              <a:t>تعارض با وظیفه</a:t>
            </a:r>
            <a:r>
              <a:rPr lang="ar-SA" sz="4400" b="0" i="0" u="none" strike="noStrike" baseline="0" dirty="0">
                <a:cs typeface="B Nazanin" panose="00000400000000000000" pitchFamily="2" charset="-78"/>
              </a:rPr>
              <a:t>: </a:t>
            </a:r>
            <a:endParaRPr lang="fa-IR" sz="4400" b="0" i="0" u="none" strike="noStrike" baseline="0" dirty="0">
              <a:cs typeface="B Nazanin" panose="00000400000000000000" pitchFamily="2" charset="-78"/>
            </a:endParaRPr>
          </a:p>
          <a:p>
            <a:pPr marR="0" lvl="0" rtl="1"/>
            <a:r>
              <a:rPr lang="ar-SA" sz="4400" b="0" i="0" u="none" strike="noStrike" baseline="0" dirty="0">
                <a:cs typeface="B Nazanin" panose="00000400000000000000" pitchFamily="2" charset="-78"/>
              </a:rPr>
              <a:t>یعنی وظیفه پزشک برای فـراهم کـردن </a:t>
            </a:r>
            <a:r>
              <a:rPr lang="ar-SA" sz="4400" b="1" i="0" u="none" strike="noStrike" baseline="0" dirty="0">
                <a:solidFill>
                  <a:srgbClr val="FF0000"/>
                </a:solidFill>
                <a:cs typeface="B Nazanin" panose="00000400000000000000" pitchFamily="2" charset="-78"/>
              </a:rPr>
              <a:t>بهترین درمان</a:t>
            </a:r>
            <a:r>
              <a:rPr lang="ar-SA" sz="4400" b="0" i="0" u="none" strike="noStrike" baseline="0" dirty="0">
                <a:solidFill>
                  <a:srgbClr val="FF0000"/>
                </a:solidFill>
                <a:cs typeface="B Nazanin" panose="00000400000000000000" pitchFamily="2" charset="-78"/>
              </a:rPr>
              <a:t> </a:t>
            </a:r>
            <a:r>
              <a:rPr lang="ar-SA" sz="4400" b="0" i="0" u="none" strike="noStrike" baseline="0" dirty="0">
                <a:cs typeface="B Nazanin" panose="00000400000000000000" pitchFamily="2" charset="-78"/>
              </a:rPr>
              <a:t>موجود برای بیمار انجام نشود</a:t>
            </a:r>
            <a:r>
              <a:rPr lang="fa-IR" sz="4400" b="0" i="0" u="none" strike="noStrike" baseline="0" dirty="0">
                <a:cs typeface="B Nazanin" panose="00000400000000000000" pitchFamily="2" charset="-78"/>
              </a:rPr>
              <a:t>.</a:t>
            </a:r>
            <a:endParaRPr lang="ar-SA" sz="4400" b="0" i="0" u="none" strike="noStrike" baseline="0" dirty="0">
              <a:cs typeface="B Nazanin" panose="00000400000000000000" pitchFamily="2" charset="-78"/>
            </a:endParaRPr>
          </a:p>
          <a:p>
            <a:pPr marL="0" marR="0" lvl="0" indent="0" rtl="1">
              <a:buNone/>
            </a:pPr>
            <a:r>
              <a:rPr lang="ar-SA" sz="4400" b="1" i="0" u="none" strike="noStrike" baseline="0" dirty="0">
                <a:solidFill>
                  <a:srgbClr val="FF0000"/>
                </a:solidFill>
                <a:cs typeface="B Nazanin" panose="00000400000000000000" pitchFamily="2" charset="-78"/>
              </a:rPr>
              <a:t>تعـارض بـا حـق بیمار</a:t>
            </a:r>
            <a:r>
              <a:rPr lang="ar-SA" sz="4400" b="0" i="0" u="none" strike="noStrike" baseline="0" dirty="0">
                <a:cs typeface="B Nazanin" panose="00000400000000000000" pitchFamily="2" charset="-78"/>
              </a:rPr>
              <a:t>: </a:t>
            </a:r>
            <a:endParaRPr lang="fa-IR" sz="4400" b="0" i="0" u="none" strike="noStrike" baseline="0" dirty="0">
              <a:cs typeface="B Nazanin" panose="00000400000000000000" pitchFamily="2" charset="-78"/>
            </a:endParaRPr>
          </a:p>
          <a:p>
            <a:pPr marR="0" lvl="0" rtl="1"/>
            <a:r>
              <a:rPr lang="ar-SA" sz="4400" b="0" i="0" u="none" strike="noStrike" baseline="0" dirty="0">
                <a:cs typeface="B Nazanin" panose="00000400000000000000" pitchFamily="2" charset="-78"/>
              </a:rPr>
              <a:t>یعنی دریافت بیمار تمامی </a:t>
            </a:r>
            <a:r>
              <a:rPr lang="ar-SA" sz="4400" b="1" i="0" u="none" strike="noStrike" baseline="0" dirty="0">
                <a:solidFill>
                  <a:srgbClr val="FF0000"/>
                </a:solidFill>
                <a:cs typeface="B Nazanin" panose="00000400000000000000" pitchFamily="2" charset="-78"/>
              </a:rPr>
              <a:t>اطلاعات ضروری</a:t>
            </a:r>
            <a:r>
              <a:rPr lang="ar-SA" sz="4400" b="0" i="0" u="none" strike="noStrike" baseline="0" dirty="0">
                <a:solidFill>
                  <a:srgbClr val="FF0000"/>
                </a:solidFill>
                <a:cs typeface="B Nazanin" panose="00000400000000000000" pitchFamily="2" charset="-78"/>
              </a:rPr>
              <a:t> </a:t>
            </a:r>
            <a:r>
              <a:rPr lang="ar-SA" sz="4400" b="0" i="0" u="none" strike="noStrike" baseline="0" dirty="0">
                <a:cs typeface="B Nazanin" panose="00000400000000000000" pitchFamily="2" charset="-78"/>
              </a:rPr>
              <a:t>برای تصمیم گیری کاملا آگاهانه برای شرکت یا عدم شرکت در یک طرح تحقیقاتی را </a:t>
            </a:r>
            <a:r>
              <a:rPr lang="ar-SA" sz="4400" dirty="0"/>
              <a:t>دریافت نکند.</a:t>
            </a:r>
          </a:p>
        </p:txBody>
      </p:sp>
    </p:spTree>
    <p:extLst>
      <p:ext uri="{BB962C8B-B14F-4D97-AF65-F5344CB8AC3E}">
        <p14:creationId xmlns:p14="http://schemas.microsoft.com/office/powerpoint/2010/main" val="1867506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CECAE-5CEF-4410-A73C-EDE5CF7D021D}"/>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کاهش تعارض بین پزشک و محقق </a:t>
            </a:r>
          </a:p>
        </p:txBody>
      </p:sp>
      <p:sp>
        <p:nvSpPr>
          <p:cNvPr id="3" name="Text Placeholder 2">
            <a:extLst>
              <a:ext uri="{FF2B5EF4-FFF2-40B4-BE49-F238E27FC236}">
                <a16:creationId xmlns:a16="http://schemas.microsoft.com/office/drawing/2014/main" id="{D1DAF00B-CAAF-46FF-AB63-FAF4DCAE883F}"/>
              </a:ext>
            </a:extLst>
          </p:cNvPr>
          <p:cNvSpPr>
            <a:spLocks noGrp="1"/>
          </p:cNvSpPr>
          <p:nvPr>
            <p:ph type="body" idx="1"/>
          </p:nvPr>
        </p:nvSpPr>
        <p:spPr>
          <a:xfrm>
            <a:off x="838200" y="2243667"/>
            <a:ext cx="10515600" cy="3933296"/>
          </a:xfrm>
        </p:spPr>
        <p:txBody>
          <a:bodyPr/>
          <a:lstStyle/>
          <a:p>
            <a:pPr marR="0" lvl="0" rtl="1"/>
            <a:r>
              <a:rPr lang="ar-SA" b="1" i="0" u="none" strike="noStrike" baseline="0" dirty="0">
                <a:solidFill>
                  <a:srgbClr val="FF0000"/>
                </a:solidFill>
                <a:cs typeface="B Nazanin" panose="00000400000000000000" pitchFamily="2" charset="-78"/>
              </a:rPr>
              <a:t>ارزشـهای اخلاقـی</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یـک پزشـک </a:t>
            </a:r>
            <a:r>
              <a:rPr lang="ar-SA" b="0" i="0" u="none" strike="noStrike" baseline="0" dirty="0">
                <a:latin typeface="Times New Roman" panose="02020603050405020304" pitchFamily="18" charset="0"/>
                <a:cs typeface="B Nazanin" panose="00000400000000000000" pitchFamily="2" charset="-78"/>
              </a:rPr>
              <a:t>( دلـسوزی، صلاحیت  و خودمختاری) برای محقق هم </a:t>
            </a:r>
            <a:r>
              <a:rPr lang="ar-SA" b="0" i="0" u="none" strike="noStrike" baseline="0" dirty="0">
                <a:solidFill>
                  <a:srgbClr val="FF0000"/>
                </a:solidFill>
                <a:latin typeface="Times New Roman" panose="02020603050405020304" pitchFamily="18" charset="0"/>
                <a:cs typeface="B Nazanin" panose="00000400000000000000" pitchFamily="2" charset="-78"/>
              </a:rPr>
              <a:t>مصداق دارد</a:t>
            </a:r>
            <a:r>
              <a:rPr lang="ar-SA" b="0" i="0" u="none" strike="noStrike" baseline="0" dirty="0">
                <a:latin typeface="Times New Roman" panose="02020603050405020304" pitchFamily="18" charset="0"/>
                <a:cs typeface="B Nazanin" panose="00000400000000000000" pitchFamily="2" charset="-78"/>
              </a:rPr>
              <a:t>.  بنابراین </a:t>
            </a:r>
            <a:r>
              <a:rPr lang="ar-SA" sz="3200" b="1" i="0" u="none" strike="noStrike" baseline="0" dirty="0">
                <a:solidFill>
                  <a:srgbClr val="FF0000"/>
                </a:solidFill>
                <a:latin typeface="Times New Roman" panose="02020603050405020304" pitchFamily="18" charset="0"/>
                <a:cs typeface="B Titr" panose="00000700000000000000" pitchFamily="2" charset="-78"/>
              </a:rPr>
              <a:t>هیچ</a:t>
            </a:r>
            <a:r>
              <a:rPr lang="ar-SA" sz="3200" b="0" i="0" u="none" strike="noStrike" baseline="0" dirty="0">
                <a:solidFill>
                  <a:srgbClr val="FF0000"/>
                </a:solidFill>
                <a:latin typeface="Times New Roman" panose="02020603050405020304" pitchFamily="18" charset="0"/>
                <a:cs typeface="B Titr" panose="00000700000000000000" pitchFamily="2" charset="-78"/>
              </a:rPr>
              <a:t> </a:t>
            </a:r>
            <a:r>
              <a:rPr lang="ar-SA" sz="3200" b="1" i="0" u="none" strike="noStrike" baseline="0" dirty="0">
                <a:solidFill>
                  <a:srgbClr val="FF0000"/>
                </a:solidFill>
                <a:latin typeface="Times New Roman" panose="02020603050405020304" pitchFamily="18" charset="0"/>
                <a:cs typeface="B Titr" panose="00000700000000000000" pitchFamily="2" charset="-78"/>
              </a:rPr>
              <a:t>تعـارض ذاتـی</a:t>
            </a:r>
            <a:r>
              <a:rPr lang="ar-SA" sz="3200" b="0" i="0" u="none" strike="noStrike" baseline="0" dirty="0">
                <a:solidFill>
                  <a:srgbClr val="FF0000"/>
                </a:solidFill>
                <a:latin typeface="Times New Roman" panose="02020603050405020304" pitchFamily="18" charset="0"/>
                <a:cs typeface="B Titr" panose="00000700000000000000" pitchFamily="2" charset="-78"/>
              </a:rPr>
              <a:t> </a:t>
            </a:r>
            <a:r>
              <a:rPr lang="ar-SA" b="0" i="0" u="none" strike="noStrike" baseline="0" dirty="0">
                <a:latin typeface="Times New Roman" panose="02020603050405020304" pitchFamily="18" charset="0"/>
                <a:cs typeface="B Nazanin" panose="00000400000000000000" pitchFamily="2" charset="-78"/>
              </a:rPr>
              <a:t>بین این دو نقش پزشک و محقق وجود ندارد. </a:t>
            </a:r>
            <a:endParaRPr lang="fa-IR" b="0" i="0" u="none" strike="noStrike" baseline="0" dirty="0">
              <a:latin typeface="Times New Roman" panose="02020603050405020304" pitchFamily="18" charset="0"/>
              <a:cs typeface="B Nazanin" panose="00000400000000000000" pitchFamily="2" charset="-78"/>
            </a:endParaRPr>
          </a:p>
          <a:p>
            <a:pPr marR="0" lvl="0" rtl="1"/>
            <a:endParaRPr lang="ar-SA" b="0" i="0" u="none" strike="noStrike" baseline="0" dirty="0">
              <a:latin typeface="Times New Roman" panose="02020603050405020304" pitchFamily="18" charset="0"/>
              <a:cs typeface="B Nazanin" panose="00000400000000000000" pitchFamily="2" charset="-78"/>
            </a:endParaRPr>
          </a:p>
          <a:p>
            <a:pPr marR="0" lvl="0" rtl="1"/>
            <a:r>
              <a:rPr lang="ar-SA" b="0" i="0" u="none" strike="noStrike" baseline="0" dirty="0">
                <a:cs typeface="B Nazanin" panose="00000400000000000000" pitchFamily="2" charset="-78"/>
              </a:rPr>
              <a:t>اگر پزشـکان </a:t>
            </a:r>
            <a:r>
              <a:rPr lang="ar-SA" b="1" i="0" u="sng" strike="noStrike" baseline="0" dirty="0">
                <a:solidFill>
                  <a:srgbClr val="FF0000"/>
                </a:solidFill>
                <a:cs typeface="B Nazanin" panose="00000400000000000000" pitchFamily="2" charset="-78"/>
              </a:rPr>
              <a:t>قواعـد پایه ای اخـلاق</a:t>
            </a:r>
            <a:r>
              <a:rPr lang="fa-IR" b="1" i="0" u="sng" strike="noStrike" baseline="0" dirty="0">
                <a:solidFill>
                  <a:srgbClr val="FF0000"/>
                </a:solidFill>
                <a:cs typeface="B Nazanin" panose="00000400000000000000" pitchFamily="2" charset="-78"/>
              </a:rPr>
              <a:t> در</a:t>
            </a:r>
            <a:r>
              <a:rPr lang="ar-SA" b="1" i="0" u="sng" strike="noStrike" baseline="0" dirty="0">
                <a:solidFill>
                  <a:srgbClr val="FF0000"/>
                </a:solidFill>
                <a:cs typeface="B Nazanin" panose="00000400000000000000" pitchFamily="2" charset="-78"/>
              </a:rPr>
              <a:t> پـژوهش</a:t>
            </a:r>
            <a:r>
              <a:rPr lang="ar-SA" b="0" i="0" u="sng"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را دانسته و دنبال می کنند، مشکلی برای شرکت در تحقیقات به عنوان قسمت درسـتی از فعالیت بالینی شان ایجاد نمی شود</a:t>
            </a:r>
            <a:r>
              <a:rPr lang="en-US" b="0" i="0" u="none" strike="noStrike" baseline="0" dirty="0">
                <a:cs typeface="B Nazanin" panose="00000400000000000000" pitchFamily="2" charset="-78"/>
              </a:rPr>
              <a:t>.</a:t>
            </a:r>
          </a:p>
          <a:p>
            <a:pPr marR="0" lvl="0" rtl="1"/>
            <a:endParaRPr lang="en-US" dirty="0"/>
          </a:p>
          <a:p>
            <a:pPr marL="0" lvl="0" indent="0" algn="ctr">
              <a:buNone/>
            </a:pPr>
            <a:r>
              <a:rPr lang="en-US" sz="6600" b="1" dirty="0">
                <a:solidFill>
                  <a:schemeClr val="accent6">
                    <a:lumMod val="50000"/>
                  </a:schemeClr>
                </a:solidFill>
              </a:rPr>
              <a:t>https://ethics.research.ac.ir</a:t>
            </a:r>
            <a:endParaRPr lang="ar-SA" sz="6600" b="1" i="0" u="none" strike="noStrike" baseline="0" dirty="0">
              <a:solidFill>
                <a:schemeClr val="accent6">
                  <a:lumMod val="50000"/>
                </a:schemeClr>
              </a:solidFill>
            </a:endParaRPr>
          </a:p>
        </p:txBody>
      </p:sp>
    </p:spTree>
    <p:extLst>
      <p:ext uri="{BB962C8B-B14F-4D97-AF65-F5344CB8AC3E}">
        <p14:creationId xmlns:p14="http://schemas.microsoft.com/office/powerpoint/2010/main" val="310616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580" b="3064"/>
          <a:stretch/>
        </p:blipFill>
        <p:spPr bwMode="auto">
          <a:xfrm>
            <a:off x="204211" y="0"/>
            <a:ext cx="117536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437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22D17-F71E-4674-8738-B6091899E138}"/>
              </a:ext>
            </a:extLst>
          </p:cNvPr>
          <p:cNvSpPr>
            <a:spLocks noGrp="1"/>
          </p:cNvSpPr>
          <p:nvPr>
            <p:ph type="title"/>
          </p:nvPr>
        </p:nvSpPr>
        <p:spPr/>
        <p:txBody>
          <a:bodyPr/>
          <a:lstStyle/>
          <a:p>
            <a:pPr marR="0" rtl="1"/>
            <a:r>
              <a:rPr lang="en-US" b="1" i="0" u="none" strike="noStrike" kern="1400" baseline="0" dirty="0">
                <a:solidFill>
                  <a:srgbClr val="002060"/>
                </a:solidFill>
                <a:latin typeface="Times New Roman" panose="02020603050405020304" pitchFamily="18" charset="0"/>
                <a:cs typeface="B Nazanin" panose="00000400000000000000" pitchFamily="2" charset="-78"/>
              </a:rPr>
              <a:t> </a:t>
            </a:r>
            <a:r>
              <a:rPr lang="ar-SA" b="1" i="0" u="none" strike="noStrike" kern="1400" baseline="0" dirty="0">
                <a:solidFill>
                  <a:srgbClr val="002060"/>
                </a:solidFill>
                <a:latin typeface="Times New Roman" panose="02020603050405020304" pitchFamily="18" charset="0"/>
                <a:cs typeface="B Nazanin" panose="00000400000000000000" pitchFamily="2" charset="-78"/>
              </a:rPr>
              <a:t>الزامات اخلاقی</a:t>
            </a:r>
          </a:p>
        </p:txBody>
      </p:sp>
      <p:sp>
        <p:nvSpPr>
          <p:cNvPr id="3" name="Text Placeholder 2">
            <a:extLst>
              <a:ext uri="{FF2B5EF4-FFF2-40B4-BE49-F238E27FC236}">
                <a16:creationId xmlns:a16="http://schemas.microsoft.com/office/drawing/2014/main" id="{6A911E27-59CA-4DBA-B0C3-7761FF5DE70A}"/>
              </a:ext>
            </a:extLst>
          </p:cNvPr>
          <p:cNvSpPr>
            <a:spLocks noGrp="1"/>
          </p:cNvSpPr>
          <p:nvPr>
            <p:ph type="body" idx="1"/>
          </p:nvPr>
        </p:nvSpPr>
        <p:spPr/>
        <p:txBody>
          <a:bodyPr>
            <a:normAutofit/>
          </a:bodyPr>
          <a:lstStyle/>
          <a:p>
            <a:pPr marR="0" lvl="0" rtl="1"/>
            <a:r>
              <a:rPr lang="ar-SA" sz="2800" b="1" i="0" u="none" strike="noStrike" baseline="0" dirty="0">
                <a:solidFill>
                  <a:srgbClr val="FF0000"/>
                </a:solidFill>
                <a:cs typeface="B Nazanin" panose="00000400000000000000" pitchFamily="2" charset="-78"/>
              </a:rPr>
              <a:t>امروزه اصول پایه ای اخلاق پژوهش بخوبی محرز است</a:t>
            </a:r>
            <a:r>
              <a:rPr lang="ar-SA" sz="2800" b="0" i="0" u="none" strike="noStrike" baseline="0" dirty="0">
                <a:solidFill>
                  <a:srgbClr val="FF0000"/>
                </a:solidFill>
                <a:cs typeface="B Nazanin" panose="00000400000000000000" pitchFamily="2" charset="-78"/>
              </a:rPr>
              <a:t>. </a:t>
            </a:r>
            <a:r>
              <a:rPr lang="ar-SA" sz="2800" b="0" i="0" u="none" strike="noStrike" baseline="0" dirty="0">
                <a:cs typeface="B Nazanin" panose="00000400000000000000" pitchFamily="2" charset="-78"/>
              </a:rPr>
              <a:t>ولی </a:t>
            </a:r>
            <a:r>
              <a:rPr lang="ar-SA" sz="2800" b="0" i="0" u="none" strike="noStrike" baseline="0" dirty="0">
                <a:solidFill>
                  <a:srgbClr val="FF0000"/>
                </a:solidFill>
                <a:cs typeface="B Nazanin" panose="00000400000000000000" pitchFamily="2" charset="-78"/>
              </a:rPr>
              <a:t>در گذشته </a:t>
            </a:r>
            <a:r>
              <a:rPr lang="ar-SA" sz="2800" b="0" i="0" u="none" strike="noStrike" baseline="0" dirty="0">
                <a:cs typeface="B Nazanin" panose="00000400000000000000" pitchFamily="2" charset="-78"/>
              </a:rPr>
              <a:t>اینگونه نبوده و بسیاری از محققین برجسته پزشکی در قـرون</a:t>
            </a:r>
            <a:r>
              <a:rPr lang="en-US" sz="2800" b="0" i="0" u="none" strike="noStrike" baseline="0" dirty="0">
                <a:cs typeface="B Nazanin" panose="00000400000000000000" pitchFamily="2" charset="-78"/>
              </a:rPr>
              <a:t> </a:t>
            </a:r>
            <a:r>
              <a:rPr lang="ar-SA" sz="2800" b="0" i="0" u="none" strike="noStrike" baseline="0" dirty="0">
                <a:cs typeface="B Nazanin" panose="00000400000000000000" pitchFamily="2" charset="-78"/>
              </a:rPr>
              <a:t>19 و </a:t>
            </a:r>
            <a:r>
              <a:rPr lang="ar-SA" sz="2800" b="0" i="0" u="none" strike="noStrike" baseline="0" dirty="0">
                <a:latin typeface="Times New Roman" panose="02020603050405020304" pitchFamily="18" charset="0"/>
                <a:cs typeface="B Nazanin" panose="00000400000000000000" pitchFamily="2" charset="-78"/>
              </a:rPr>
              <a:t>20 آزمایـشاتی را روی بیمارانی بدون رضایت آنها و یا با کمترین نگرانـی در مـورد سـلامت آنهـا (آن هـم در صورت وجود) انجام می</a:t>
            </a:r>
            <a:r>
              <a:rPr lang="en-US" sz="2800" b="0" i="0" u="none" strike="noStrike" dirty="0">
                <a:latin typeface="Times New Roman" panose="02020603050405020304" pitchFamily="18" charset="0"/>
                <a:cs typeface="B Nazanin" panose="00000400000000000000" pitchFamily="2" charset="-78"/>
              </a:rPr>
              <a:t> </a:t>
            </a:r>
            <a:r>
              <a:rPr lang="ar-SA" sz="2800" b="0" i="0" u="none" strike="noStrike" baseline="0" dirty="0">
                <a:latin typeface="Times New Roman" panose="02020603050405020304" pitchFamily="18" charset="0"/>
                <a:cs typeface="B Nazanin" panose="00000400000000000000" pitchFamily="2" charset="-78"/>
              </a:rPr>
              <a:t>دادند.</a:t>
            </a:r>
            <a:endParaRPr lang="en-US" sz="2800" b="0" i="0" u="none" strike="noStrike" baseline="0" dirty="0">
              <a:latin typeface="Times New Roman" panose="02020603050405020304" pitchFamily="18" charset="0"/>
              <a:cs typeface="B Nazanin" panose="00000400000000000000" pitchFamily="2" charset="-78"/>
            </a:endParaRPr>
          </a:p>
          <a:p>
            <a:pPr marR="0" lvl="0" rtl="1"/>
            <a:endParaRPr lang="ar-SA" sz="2800" b="0" i="0" u="none" strike="noStrike" baseline="0" dirty="0">
              <a:latin typeface="Times New Roman" panose="02020603050405020304" pitchFamily="18" charset="0"/>
              <a:cs typeface="B Nazanin" panose="00000400000000000000" pitchFamily="2" charset="-78"/>
            </a:endParaRPr>
          </a:p>
          <a:p>
            <a:pPr marR="0" lvl="0" rtl="1"/>
            <a:r>
              <a:rPr lang="ar-SA" sz="2800" b="1" i="0" u="none" strike="noStrike" baseline="0" dirty="0">
                <a:cs typeface="B Nazanin" panose="00000400000000000000" pitchFamily="2" charset="-78"/>
              </a:rPr>
              <a:t> </a:t>
            </a:r>
            <a:r>
              <a:rPr lang="ar-SA" sz="2800" b="1" i="0" u="none" strike="noStrike" baseline="0" dirty="0">
                <a:solidFill>
                  <a:srgbClr val="FF0000"/>
                </a:solidFill>
                <a:cs typeface="B Nazanin" panose="00000400000000000000" pitchFamily="2" charset="-78"/>
              </a:rPr>
              <a:t>اگرچه</a:t>
            </a:r>
            <a:r>
              <a:rPr lang="ar-SA" sz="2800" b="0" i="0" u="none" strike="noStrike" baseline="0" dirty="0">
                <a:cs typeface="B Nazanin" panose="00000400000000000000" pitchFamily="2" charset="-78"/>
              </a:rPr>
              <a:t> بعـضی اظهـارات در مـورد اخـلاق پـژوهش در اوایـل </a:t>
            </a:r>
            <a:r>
              <a:rPr lang="ar-SA" sz="2800" b="0" i="0" u="none" strike="noStrike" baseline="0" dirty="0">
                <a:solidFill>
                  <a:srgbClr val="FF0000"/>
                </a:solidFill>
                <a:cs typeface="B Nazanin" panose="00000400000000000000" pitchFamily="2" charset="-78"/>
              </a:rPr>
              <a:t>قرن بیستم </a:t>
            </a:r>
            <a:r>
              <a:rPr lang="ar-SA" sz="2800" b="0" i="0" u="none" strike="noStrike" baseline="0" dirty="0">
                <a:cs typeface="B Nazanin" panose="00000400000000000000" pitchFamily="2" charset="-78"/>
              </a:rPr>
              <a:t>عنوان شده اند، اما نتوانستند جلوی پزشکان </a:t>
            </a:r>
            <a:r>
              <a:rPr lang="ar-SA" sz="2800" b="1" i="0" u="none" strike="noStrike" baseline="0" dirty="0">
                <a:solidFill>
                  <a:srgbClr val="FF0000"/>
                </a:solidFill>
                <a:cs typeface="B Nazanin" panose="00000400000000000000" pitchFamily="2" charset="-78"/>
              </a:rPr>
              <a:t>آلمان نـازی</a:t>
            </a:r>
            <a:r>
              <a:rPr lang="ar-SA" sz="2800" b="0" i="0" u="none" strike="noStrike" baseline="0" dirty="0">
                <a:solidFill>
                  <a:srgbClr val="FF0000"/>
                </a:solidFill>
                <a:cs typeface="B Nazanin" panose="00000400000000000000" pitchFamily="2" charset="-78"/>
              </a:rPr>
              <a:t> </a:t>
            </a:r>
            <a:r>
              <a:rPr lang="ar-SA" sz="2800" b="0" i="0" u="none" strike="noStrike" baseline="0" dirty="0">
                <a:cs typeface="B Nazanin" panose="00000400000000000000" pitchFamily="2" charset="-78"/>
              </a:rPr>
              <a:t>و دیگـر کـشورها را از اجرای تحقیقاتی روی انسانها که واضحاً حقـوق اساسـی بـشر را مـورد تجـاوز قـرار می دادند، بگیرند.</a:t>
            </a:r>
          </a:p>
          <a:p>
            <a:pPr marL="0" marR="0" lvl="0" indent="0" rtl="1">
              <a:buNone/>
            </a:pPr>
            <a:r>
              <a:rPr lang="ar-SA" b="0" i="0" u="none" strike="noStrike" baseline="0" dirty="0">
                <a:cs typeface="B Nazanin" panose="00000400000000000000" pitchFamily="2" charset="-78"/>
              </a:rPr>
              <a:t>.</a:t>
            </a:r>
          </a:p>
        </p:txBody>
      </p:sp>
    </p:spTree>
    <p:extLst>
      <p:ext uri="{BB962C8B-B14F-4D97-AF65-F5344CB8AC3E}">
        <p14:creationId xmlns:p14="http://schemas.microsoft.com/office/powerpoint/2010/main" val="3249808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22D17-F71E-4674-8738-B6091899E138}"/>
              </a:ext>
            </a:extLst>
          </p:cNvPr>
          <p:cNvSpPr>
            <a:spLocks noGrp="1"/>
          </p:cNvSpPr>
          <p:nvPr>
            <p:ph type="title"/>
          </p:nvPr>
        </p:nvSpPr>
        <p:spPr/>
        <p:txBody>
          <a:bodyPr/>
          <a:lstStyle/>
          <a:p>
            <a:pPr marR="0" rtl="1"/>
            <a:r>
              <a:rPr lang="en-US" b="1" i="0" u="none" strike="noStrike" kern="1400" baseline="0" dirty="0">
                <a:solidFill>
                  <a:srgbClr val="002060"/>
                </a:solidFill>
                <a:latin typeface="Times New Roman" panose="02020603050405020304" pitchFamily="18" charset="0"/>
                <a:cs typeface="B Nazanin" panose="00000400000000000000" pitchFamily="2" charset="-78"/>
              </a:rPr>
              <a:t> </a:t>
            </a:r>
            <a:r>
              <a:rPr lang="ar-SA" b="1" i="0" u="none" strike="noStrike" kern="1400" baseline="0" dirty="0">
                <a:solidFill>
                  <a:srgbClr val="002060"/>
                </a:solidFill>
                <a:latin typeface="Times New Roman" panose="02020603050405020304" pitchFamily="18" charset="0"/>
                <a:cs typeface="B Nazanin" panose="00000400000000000000" pitchFamily="2" charset="-78"/>
              </a:rPr>
              <a:t>الزامات اخلاقی</a:t>
            </a:r>
          </a:p>
        </p:txBody>
      </p:sp>
      <p:sp>
        <p:nvSpPr>
          <p:cNvPr id="3" name="Text Placeholder 2">
            <a:extLst>
              <a:ext uri="{FF2B5EF4-FFF2-40B4-BE49-F238E27FC236}">
                <a16:creationId xmlns:a16="http://schemas.microsoft.com/office/drawing/2014/main" id="{6A911E27-59CA-4DBA-B0C3-7761FF5DE70A}"/>
              </a:ext>
            </a:extLst>
          </p:cNvPr>
          <p:cNvSpPr>
            <a:spLocks noGrp="1"/>
          </p:cNvSpPr>
          <p:nvPr>
            <p:ph type="body" idx="1"/>
          </p:nvPr>
        </p:nvSpPr>
        <p:spPr>
          <a:xfrm>
            <a:off x="838200" y="1975644"/>
            <a:ext cx="10515600" cy="4351338"/>
          </a:xfrm>
        </p:spPr>
        <p:txBody>
          <a:bodyPr>
            <a:normAutofit/>
          </a:bodyPr>
          <a:lstStyle/>
          <a:p>
            <a:pPr marR="0" lvl="0" rtl="1"/>
            <a:endParaRPr lang="fa-IR" sz="2800" b="0" i="0" u="none" strike="noStrike" baseline="0" dirty="0">
              <a:cs typeface="B Nazanin" panose="00000400000000000000" pitchFamily="2" charset="-78"/>
            </a:endParaRPr>
          </a:p>
          <a:p>
            <a:pPr marR="0" lvl="0" rtl="1"/>
            <a:r>
              <a:rPr lang="ar-SA" sz="2800" b="0" i="0" u="none" strike="noStrike" baseline="0" dirty="0">
                <a:cs typeface="B Nazanin" panose="00000400000000000000" pitchFamily="2" charset="-78"/>
              </a:rPr>
              <a:t>بعد از جنگ جهانی دوم بعضی از این پزشـکان بوسـیله ی یـک </a:t>
            </a:r>
            <a:r>
              <a:rPr lang="ar-SA" sz="2800" b="1" i="0" u="none" strike="noStrike" baseline="0" dirty="0">
                <a:solidFill>
                  <a:srgbClr val="FF0000"/>
                </a:solidFill>
                <a:cs typeface="B Nazanin" panose="00000400000000000000" pitchFamily="2" charset="-78"/>
              </a:rPr>
              <a:t>دادگـاه اختصاصی در نورنبرگ آلمان</a:t>
            </a:r>
            <a:r>
              <a:rPr lang="ar-SA" sz="2800" b="0" i="0" u="none" strike="noStrike" baseline="0" dirty="0">
                <a:solidFill>
                  <a:srgbClr val="FF0000"/>
                </a:solidFill>
                <a:cs typeface="B Nazanin" panose="00000400000000000000" pitchFamily="2" charset="-78"/>
              </a:rPr>
              <a:t> </a:t>
            </a:r>
            <a:r>
              <a:rPr lang="en-US" sz="2800" b="0" i="0" u="none" strike="noStrike" baseline="0" dirty="0">
                <a:cs typeface="B Nazanin" panose="00000400000000000000" pitchFamily="2" charset="-78"/>
              </a:rPr>
              <a:t>(in August 1947)</a:t>
            </a:r>
            <a:r>
              <a:rPr lang="fa-IR" sz="2800" b="0" i="0" u="none" strike="noStrike" baseline="0" dirty="0">
                <a:cs typeface="B Nazanin" panose="00000400000000000000" pitchFamily="2" charset="-78"/>
              </a:rPr>
              <a:t> </a:t>
            </a:r>
            <a:r>
              <a:rPr lang="ar-SA" sz="2800" b="0" i="0" u="none" strike="noStrike" baseline="0" dirty="0">
                <a:cs typeface="B Nazanin" panose="00000400000000000000" pitchFamily="2" charset="-78"/>
              </a:rPr>
              <a:t>مورد محاکمه قرار گرفته و گناهکـار شـناخته شـدند.</a:t>
            </a:r>
            <a:endParaRPr lang="fa-IR" sz="2800" b="0" i="0" u="none" strike="noStrike" baseline="0" dirty="0">
              <a:cs typeface="B Nazanin" panose="00000400000000000000" pitchFamily="2" charset="-78"/>
            </a:endParaRPr>
          </a:p>
          <a:p>
            <a:pPr marR="0" lvl="0" rtl="1"/>
            <a:endParaRPr lang="ar-SA" sz="2800" b="0" i="0" u="none" strike="noStrike" baseline="0" dirty="0">
              <a:cs typeface="B Nazanin" panose="00000400000000000000" pitchFamily="2" charset="-78"/>
            </a:endParaRPr>
          </a:p>
          <a:p>
            <a:pPr marR="0" lvl="0" rtl="1"/>
            <a:r>
              <a:rPr lang="ar-SA" sz="2800" b="0" i="0" u="none" strike="noStrike" baseline="0" dirty="0">
                <a:cs typeface="B Nazanin" panose="00000400000000000000" pitchFamily="2" charset="-78"/>
              </a:rPr>
              <a:t> مبنـای حکم این دادگاه به نام </a:t>
            </a:r>
            <a:r>
              <a:rPr lang="ar-SA" sz="2800" b="1" i="0" u="none" strike="noStrike" baseline="0" dirty="0">
                <a:solidFill>
                  <a:srgbClr val="FF0000"/>
                </a:solidFill>
                <a:cs typeface="B Nazanin" panose="00000400000000000000" pitchFamily="2" charset="-78"/>
              </a:rPr>
              <a:t>"کد نورنبرگ"</a:t>
            </a:r>
            <a:r>
              <a:rPr lang="ar-SA" sz="2800" b="0" i="0" u="none" strike="noStrike" baseline="0" dirty="0">
                <a:solidFill>
                  <a:srgbClr val="FF0000"/>
                </a:solidFill>
                <a:cs typeface="B Nazanin" panose="00000400000000000000" pitchFamily="2" charset="-78"/>
              </a:rPr>
              <a:t> </a:t>
            </a:r>
            <a:r>
              <a:rPr lang="ar-SA" sz="2800" b="0" i="0" u="none" strike="noStrike" baseline="0" dirty="0">
                <a:cs typeface="B Nazanin" panose="00000400000000000000" pitchFamily="2" charset="-78"/>
              </a:rPr>
              <a:t>شناخته شـد کـه بعنـوان </a:t>
            </a:r>
            <a:r>
              <a:rPr lang="ar-SA" sz="2800" b="1" i="0" u="sng" strike="noStrike" baseline="0" dirty="0">
                <a:solidFill>
                  <a:srgbClr val="FF0000"/>
                </a:solidFill>
                <a:cs typeface="B Nazanin" panose="00000400000000000000" pitchFamily="2" charset="-78"/>
              </a:rPr>
              <a:t>اسـناد اساسـی و اصـلی اخلاق پژوهشی مدرن</a:t>
            </a:r>
            <a:r>
              <a:rPr lang="ar-SA" sz="2800" b="0" i="0" u="none" strike="noStrike" baseline="0" dirty="0">
                <a:cs typeface="B Nazanin" panose="00000400000000000000" pitchFamily="2" charset="-78"/>
              </a:rPr>
              <a:t> بکار گرفته شدند.</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07DD9521-A2B7-75C8-7831-BEB64495B0BB}"/>
                  </a:ext>
                </a:extLst>
              </p:cNvPr>
              <p:cNvGraphicFramePr>
                <a:graphicFrameLocks noChangeAspect="1"/>
              </p:cNvGraphicFramePr>
              <p:nvPr>
                <p:extLst>
                  <p:ext uri="{D42A27DB-BD31-4B8C-83A1-F6EECF244321}">
                    <p14:modId xmlns:p14="http://schemas.microsoft.com/office/powerpoint/2010/main" val="4180083375"/>
                  </p:ext>
                </p:extLst>
              </p:nvPr>
            </p:nvGraphicFramePr>
            <p:xfrm>
              <a:off x="2785534" y="2183606"/>
              <a:ext cx="533400" cy="300038"/>
            </p:xfrm>
            <a:graphic>
              <a:graphicData uri="http://schemas.microsoft.com/office/powerpoint/2016/slidezoom">
                <pslz:sldZm>
                  <pslz:sldZmObj sldId="314" cId="1714471037">
                    <pslz:zmPr id="{24D44684-BB54-4BFD-86E8-9A7082C433D3}" returnToParent="0" transitionDur="1000">
                      <p166:blipFill xmlns:p166="http://schemas.microsoft.com/office/powerpoint/2016/6/main">
                        <a:blip r:embed="rId2"/>
                        <a:stretch>
                          <a:fillRect/>
                        </a:stretch>
                      </p166:blipFill>
                      <p166:spPr xmlns:p166="http://schemas.microsoft.com/office/powerpoint/2016/6/main">
                        <a:xfrm>
                          <a:off x="0" y="0"/>
                          <a:ext cx="533400" cy="300038"/>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xmlns="" xmlns:pslz="http://schemas.microsoft.com/office/powerpoint/2016/slidezoom" id="{07DD9521-A2B7-75C8-7831-BEB64495B0BB}"/>
                  </a:ext>
                </a:extLst>
              </p:cNvPr>
              <p:cNvPicPr>
                <a:picLocks noGrp="1" noRot="1" noChangeAspect="1" noMove="1" noResize="1" noEditPoints="1" noAdjustHandles="1" noChangeArrowheads="1" noChangeShapeType="1"/>
              </p:cNvPicPr>
              <p:nvPr/>
            </p:nvPicPr>
            <p:blipFill>
              <a:blip r:embed="rId4"/>
              <a:stretch>
                <a:fillRect/>
              </a:stretch>
            </p:blipFill>
            <p:spPr>
              <a:xfrm>
                <a:off x="2785534" y="2183606"/>
                <a:ext cx="533400" cy="30003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A9BB31C0-F06C-B7CC-0D91-23CF7FCF8AB7}"/>
                  </a:ext>
                </a:extLst>
              </p:cNvPr>
              <p:cNvGraphicFramePr>
                <a:graphicFrameLocks noChangeAspect="1"/>
              </p:cNvGraphicFramePr>
              <p:nvPr>
                <p:extLst>
                  <p:ext uri="{D42A27DB-BD31-4B8C-83A1-F6EECF244321}">
                    <p14:modId xmlns:p14="http://schemas.microsoft.com/office/powerpoint/2010/main" val="2432835403"/>
                  </p:ext>
                </p:extLst>
              </p:nvPr>
            </p:nvGraphicFramePr>
            <p:xfrm>
              <a:off x="10549467" y="5814484"/>
              <a:ext cx="618067" cy="347663"/>
            </p:xfrm>
            <a:graphic>
              <a:graphicData uri="http://schemas.microsoft.com/office/powerpoint/2016/slidezoom">
                <pslz:sldZm>
                  <pslz:sldZmObj sldId="315" cId="1827796492">
                    <pslz:zmPr id="{669C3635-AE35-44B7-B5C9-98A5DFDF6EB8}" returnToParent="0" transitionDur="1000">
                      <p166:blipFill xmlns:p166="http://schemas.microsoft.com/office/powerpoint/2016/6/main">
                        <a:blip r:embed="rId5"/>
                        <a:stretch>
                          <a:fillRect/>
                        </a:stretch>
                      </p166:blipFill>
                      <p166:spPr xmlns:p166="http://schemas.microsoft.com/office/powerpoint/2016/6/main">
                        <a:xfrm>
                          <a:off x="0" y="0"/>
                          <a:ext cx="618067" cy="347663"/>
                        </a:xfrm>
                        <a:prstGeom prst="rect">
                          <a:avLst/>
                        </a:prstGeom>
                        <a:ln w="3175">
                          <a:solidFill>
                            <a:prstClr val="ltGray"/>
                          </a:solidFill>
                        </a:ln>
                      </p166:spPr>
                    </pslz:zmPr>
                  </pslz:sldZmObj>
                </pslz:sldZm>
              </a:graphicData>
            </a:graphic>
          </p:graphicFrame>
        </mc:Choice>
        <mc:Fallback xmlns="">
          <p:pic>
            <p:nvPicPr>
              <p:cNvPr id="7" name="Slide Zoom 6">
                <a:hlinkClick r:id="rId6" action="ppaction://hlinksldjump"/>
                <a:extLst>
                  <a:ext uri="{FF2B5EF4-FFF2-40B4-BE49-F238E27FC236}">
                    <a16:creationId xmlns:a16="http://schemas.microsoft.com/office/drawing/2014/main" xmlns="" xmlns:pslz="http://schemas.microsoft.com/office/powerpoint/2016/slidezoom" id="{A9BB31C0-F06C-B7CC-0D91-23CF7FCF8AB7}"/>
                  </a:ext>
                </a:extLst>
              </p:cNvPr>
              <p:cNvPicPr>
                <a:picLocks noGrp="1" noRot="1" noChangeAspect="1" noMove="1" noResize="1" noEditPoints="1" noAdjustHandles="1" noChangeArrowheads="1" noChangeShapeType="1"/>
              </p:cNvPicPr>
              <p:nvPr/>
            </p:nvPicPr>
            <p:blipFill>
              <a:blip r:embed="rId7"/>
              <a:stretch>
                <a:fillRect/>
              </a:stretch>
            </p:blipFill>
            <p:spPr>
              <a:xfrm>
                <a:off x="10549467" y="5814484"/>
                <a:ext cx="618067" cy="34766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A25DC229-EBEF-8CEC-AF5D-EE70E1432582}"/>
                  </a:ext>
                </a:extLst>
              </p:cNvPr>
              <p:cNvGraphicFramePr>
                <a:graphicFrameLocks noChangeAspect="1"/>
              </p:cNvGraphicFramePr>
              <p:nvPr>
                <p:extLst>
                  <p:ext uri="{D42A27DB-BD31-4B8C-83A1-F6EECF244321}">
                    <p14:modId xmlns:p14="http://schemas.microsoft.com/office/powerpoint/2010/main" val="3319480644"/>
                  </p:ext>
                </p:extLst>
              </p:nvPr>
            </p:nvGraphicFramePr>
            <p:xfrm>
              <a:off x="1024466" y="5662084"/>
              <a:ext cx="889000" cy="500063"/>
            </p:xfrm>
            <a:graphic>
              <a:graphicData uri="http://schemas.microsoft.com/office/powerpoint/2016/slidezoom">
                <pslz:sldZm>
                  <pslz:sldZmObj sldId="269" cId="1664237160">
                    <pslz:zmPr id="{2179213B-54A6-4BD9-98A3-F45DB2367C15}" returnToParent="0" transitionDur="1000">
                      <p166:blipFill xmlns:p166="http://schemas.microsoft.com/office/powerpoint/2016/6/main">
                        <a:blip r:embed="rId8"/>
                        <a:stretch>
                          <a:fillRect/>
                        </a:stretch>
                      </p166:blipFill>
                      <p166:spPr xmlns:p166="http://schemas.microsoft.com/office/powerpoint/2016/6/main">
                        <a:xfrm>
                          <a:off x="0" y="0"/>
                          <a:ext cx="889000" cy="500063"/>
                        </a:xfrm>
                        <a:prstGeom prst="rect">
                          <a:avLst/>
                        </a:prstGeom>
                        <a:ln w="3175">
                          <a:solidFill>
                            <a:prstClr val="ltGray"/>
                          </a:solidFill>
                        </a:ln>
                      </p166:spPr>
                    </pslz:zmPr>
                  </pslz:sldZmObj>
                </pslz:sldZm>
              </a:graphicData>
            </a:graphic>
          </p:graphicFrame>
        </mc:Choice>
        <mc:Fallback xmlns="">
          <p:pic>
            <p:nvPicPr>
              <p:cNvPr id="9" name="Slide Zoom 8">
                <a:hlinkClick r:id="rId9" action="ppaction://hlinksldjump"/>
                <a:extLst>
                  <a:ext uri="{FF2B5EF4-FFF2-40B4-BE49-F238E27FC236}">
                    <a16:creationId xmlns:a16="http://schemas.microsoft.com/office/drawing/2014/main" xmlns="" xmlns:pslz="http://schemas.microsoft.com/office/powerpoint/2016/slidezoom" id="{A25DC229-EBEF-8CEC-AF5D-EE70E1432582}"/>
                  </a:ext>
                </a:extLst>
              </p:cNvPr>
              <p:cNvPicPr>
                <a:picLocks noGrp="1" noRot="1" noChangeAspect="1" noMove="1" noResize="1" noEditPoints="1" noAdjustHandles="1" noChangeArrowheads="1" noChangeShapeType="1"/>
              </p:cNvPicPr>
              <p:nvPr/>
            </p:nvPicPr>
            <p:blipFill>
              <a:blip r:embed="rId10"/>
              <a:stretch>
                <a:fillRect/>
              </a:stretch>
            </p:blipFill>
            <p:spPr>
              <a:xfrm>
                <a:off x="1024466" y="5662084"/>
                <a:ext cx="889000" cy="500063"/>
              </a:xfrm>
              <a:prstGeom prst="rect">
                <a:avLst/>
              </a:prstGeom>
              <a:ln w="3175">
                <a:solidFill>
                  <a:prstClr val="ltGray"/>
                </a:solidFill>
              </a:ln>
            </p:spPr>
          </p:pic>
        </mc:Fallback>
      </mc:AlternateContent>
    </p:spTree>
    <p:extLst>
      <p:ext uri="{BB962C8B-B14F-4D97-AF65-F5344CB8AC3E}">
        <p14:creationId xmlns:p14="http://schemas.microsoft.com/office/powerpoint/2010/main" val="2955088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369C0-6A1D-795F-D3D1-3735472F4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3029" cy="6858000"/>
          </a:xfrm>
          <a:prstGeom prst="rect">
            <a:avLst/>
          </a:prstGeom>
        </p:spPr>
      </p:pic>
      <p:sp>
        <p:nvSpPr>
          <p:cNvPr id="2" name="Rectangle 1"/>
          <p:cNvSpPr/>
          <p:nvPr/>
        </p:nvSpPr>
        <p:spPr>
          <a:xfrm>
            <a:off x="9458417" y="250266"/>
            <a:ext cx="2483372" cy="646331"/>
          </a:xfrm>
          <a:prstGeom prst="rect">
            <a:avLst/>
          </a:prstGeom>
        </p:spPr>
        <p:txBody>
          <a:bodyPr wrap="none">
            <a:spAutoFit/>
          </a:bodyPr>
          <a:lstStyle/>
          <a:p>
            <a:pPr algn="ctr"/>
            <a:r>
              <a:rPr lang="ar-SA" b="1" dirty="0">
                <a:solidFill>
                  <a:srgbClr val="FF0000"/>
                </a:solidFill>
                <a:cs typeface="B Nazanin" panose="00000400000000000000" pitchFamily="2" charset="-78"/>
              </a:rPr>
              <a:t>دادگـاه</a:t>
            </a:r>
            <a:endParaRPr lang="en-US" b="1" dirty="0">
              <a:solidFill>
                <a:srgbClr val="FF0000"/>
              </a:solidFill>
              <a:cs typeface="B Nazanin" panose="00000400000000000000" pitchFamily="2" charset="-78"/>
            </a:endParaRPr>
          </a:p>
          <a:p>
            <a:pPr algn="ctr"/>
            <a:r>
              <a:rPr lang="ar-SA" b="1" dirty="0">
                <a:solidFill>
                  <a:srgbClr val="FF0000"/>
                </a:solidFill>
                <a:cs typeface="B Nazanin" panose="00000400000000000000" pitchFamily="2" charset="-78"/>
              </a:rPr>
              <a:t> اختصاصی در نورنبرگ آلمان</a:t>
            </a:r>
            <a:r>
              <a:rPr lang="ar-SA" dirty="0">
                <a:solidFill>
                  <a:srgbClr val="FF0000"/>
                </a:solidFill>
                <a:cs typeface="B Nazanin" panose="00000400000000000000" pitchFamily="2" charset="-78"/>
              </a:rPr>
              <a:t> </a:t>
            </a:r>
            <a:endParaRPr lang="fa-IR" dirty="0"/>
          </a:p>
        </p:txBody>
      </p:sp>
    </p:spTree>
    <p:extLst>
      <p:ext uri="{BB962C8B-B14F-4D97-AF65-F5344CB8AC3E}">
        <p14:creationId xmlns:p14="http://schemas.microsoft.com/office/powerpoint/2010/main" val="1714471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90148-428D-E3CA-BB78-71E1B8949036}"/>
              </a:ext>
            </a:extLst>
          </p:cNvPr>
          <p:cNvPicPr>
            <a:picLocks noChangeAspect="1"/>
          </p:cNvPicPr>
          <p:nvPr/>
        </p:nvPicPr>
        <p:blipFill rotWithShape="1">
          <a:blip r:embed="rId2"/>
          <a:srcRect l="14364" r="14550"/>
          <a:stretch/>
        </p:blipFill>
        <p:spPr>
          <a:xfrm rot="19641978">
            <a:off x="3922511" y="717681"/>
            <a:ext cx="3769883" cy="5303255"/>
          </a:xfrm>
          <a:prstGeom prst="rect">
            <a:avLst/>
          </a:prstGeom>
          <a:ln>
            <a:noFill/>
          </a:ln>
          <a:effectLst>
            <a:softEdge rad="112500"/>
          </a:effectLst>
        </p:spPr>
      </p:pic>
    </p:spTree>
    <p:extLst>
      <p:ext uri="{BB962C8B-B14F-4D97-AF65-F5344CB8AC3E}">
        <p14:creationId xmlns:p14="http://schemas.microsoft.com/office/powerpoint/2010/main" val="1827796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2A59-65FD-43C6-956A-5D8D5F291C7B}"/>
              </a:ext>
            </a:extLst>
          </p:cNvPr>
          <p:cNvSpPr>
            <a:spLocks noGrp="1"/>
          </p:cNvSpPr>
          <p:nvPr>
            <p:ph type="title"/>
          </p:nvPr>
        </p:nvSpPr>
        <p:spPr>
          <a:xfrm>
            <a:off x="838200" y="365125"/>
            <a:ext cx="10515600" cy="879475"/>
          </a:xfrm>
        </p:spPr>
        <p:txBody>
          <a:bodyPr>
            <a:normAutofit/>
          </a:bodyPr>
          <a:lstStyle/>
          <a:p>
            <a:pPr marR="0" rtl="1"/>
            <a:r>
              <a:rPr lang="ar-SA" sz="3200" b="1" i="0" u="none" strike="noStrike" kern="1400" baseline="0" dirty="0">
                <a:latin typeface="Times New Roman" panose="02020603050405020304" pitchFamily="18" charset="0"/>
                <a:cs typeface="B Nazanin" panose="00000400000000000000" pitchFamily="2" charset="-78"/>
              </a:rPr>
              <a:t>کد نورنبرگ</a:t>
            </a:r>
            <a:r>
              <a:rPr lang="en-US" sz="3200" b="1" i="0" u="none" strike="noStrike" kern="1400" baseline="0" dirty="0">
                <a:latin typeface="Times New Roman" panose="02020603050405020304" pitchFamily="18" charset="0"/>
                <a:cs typeface="B Nazanin" panose="00000400000000000000" pitchFamily="2" charset="-78"/>
              </a:rPr>
              <a:t>(The Nuremberg Code) </a:t>
            </a:r>
          </a:p>
        </p:txBody>
      </p:sp>
      <p:sp>
        <p:nvSpPr>
          <p:cNvPr id="3" name="Text Placeholder 2">
            <a:extLst>
              <a:ext uri="{FF2B5EF4-FFF2-40B4-BE49-F238E27FC236}">
                <a16:creationId xmlns:a16="http://schemas.microsoft.com/office/drawing/2014/main" id="{20249697-E828-4BC3-AB37-D08B5FE4CD48}"/>
              </a:ext>
            </a:extLst>
          </p:cNvPr>
          <p:cNvSpPr>
            <a:spLocks noGrp="1"/>
          </p:cNvSpPr>
          <p:nvPr>
            <p:ph type="body" idx="1"/>
          </p:nvPr>
        </p:nvSpPr>
        <p:spPr>
          <a:xfrm>
            <a:off x="838200" y="1435100"/>
            <a:ext cx="10515600" cy="4741863"/>
          </a:xfrm>
        </p:spPr>
        <p:txBody>
          <a:bodyPr>
            <a:normAutofit/>
          </a:bodyPr>
          <a:lstStyle/>
          <a:p>
            <a:pPr marL="457200" marR="7200" indent="-457200" algn="r">
              <a:buFont typeface="+mj-lt"/>
              <a:buAutoNum type="arabicParenR"/>
            </a:pPr>
            <a:r>
              <a:rPr lang="ar-SA" sz="2500" b="0" i="0" u="none" strike="noStrike" baseline="0" dirty="0">
                <a:cs typeface="B Nazanin" panose="00000400000000000000" pitchFamily="2" charset="-78"/>
              </a:rPr>
              <a:t>ضروری و اساسی بودن </a:t>
            </a:r>
            <a:r>
              <a:rPr lang="ar-SA" sz="2500" b="0" i="0" u="none" strike="noStrike" baseline="0" dirty="0">
                <a:solidFill>
                  <a:srgbClr val="FF0000"/>
                </a:solidFill>
                <a:cs typeface="B Nazanin" panose="00000400000000000000" pitchFamily="2" charset="-78"/>
              </a:rPr>
              <a:t>رضایت و داوطلب‌بودن </a:t>
            </a:r>
            <a:r>
              <a:rPr lang="ar-SA" sz="2500" b="0" i="0" u="none" strike="noStrike" baseline="0" dirty="0">
                <a:cs typeface="B Nazanin" panose="00000400000000000000" pitchFamily="2" charset="-78"/>
              </a:rPr>
              <a:t>فرد مورد آزمایش</a:t>
            </a:r>
          </a:p>
          <a:p>
            <a:pPr marL="457200" indent="-457200" algn="r">
              <a:buFont typeface="+mj-lt"/>
              <a:buAutoNum type="arabicParenR"/>
            </a:pPr>
            <a:r>
              <a:rPr lang="ar-SA" sz="2500" b="0" i="0" u="none" strike="noStrike" baseline="0" dirty="0">
                <a:cs typeface="B Nazanin" panose="00000400000000000000" pitchFamily="2" charset="-78"/>
              </a:rPr>
              <a:t>لزوم </a:t>
            </a:r>
            <a:r>
              <a:rPr lang="ar-SA" sz="2500" b="0" i="0" u="none" strike="noStrike" baseline="0" dirty="0">
                <a:solidFill>
                  <a:srgbClr val="FF0000"/>
                </a:solidFill>
                <a:cs typeface="B Nazanin" panose="00000400000000000000" pitchFamily="2" charset="-78"/>
              </a:rPr>
              <a:t>سودمندی</a:t>
            </a:r>
            <a:r>
              <a:rPr lang="ar-SA" sz="2500" b="0" i="0" u="none" strike="noStrike" baseline="0" dirty="0">
                <a:cs typeface="B Nazanin" panose="00000400000000000000" pitchFamily="2" charset="-78"/>
              </a:rPr>
              <a:t> مطالعه و پرهیز از روش‌های ذاتاً تصادفی و نالازم</a:t>
            </a:r>
          </a:p>
          <a:p>
            <a:pPr marL="457200" indent="-457200" algn="r">
              <a:buFont typeface="+mj-lt"/>
              <a:buAutoNum type="arabicParenR"/>
            </a:pPr>
            <a:r>
              <a:rPr lang="ar-SA" sz="2500" b="0" i="0" u="none" strike="noStrike" baseline="0" dirty="0">
                <a:cs typeface="B Nazanin" panose="00000400000000000000" pitchFamily="2" charset="-78"/>
              </a:rPr>
              <a:t>متکی‌بودن بر </a:t>
            </a:r>
            <a:r>
              <a:rPr lang="ar-SA" sz="2500" b="0" i="0" u="none" strike="noStrike" baseline="0" dirty="0">
                <a:solidFill>
                  <a:srgbClr val="FF0000"/>
                </a:solidFill>
                <a:cs typeface="B Nazanin" panose="00000400000000000000" pitchFamily="2" charset="-78"/>
              </a:rPr>
              <a:t>مبانی علمی </a:t>
            </a:r>
            <a:r>
              <a:rPr lang="ar-SA" sz="2500" b="0" i="0" u="none" strike="noStrike" baseline="0" dirty="0">
                <a:cs typeface="B Nazanin" panose="00000400000000000000" pitchFamily="2" charset="-78"/>
              </a:rPr>
              <a:t>و تجربیات قبلی</a:t>
            </a:r>
          </a:p>
          <a:p>
            <a:pPr marL="457200" indent="-457200" algn="r">
              <a:buFont typeface="+mj-lt"/>
              <a:buAutoNum type="arabicParenR"/>
            </a:pPr>
            <a:r>
              <a:rPr lang="ar-SA" sz="2500" b="0" i="0" u="none" strike="noStrike" baseline="0" dirty="0">
                <a:cs typeface="B Nazanin" panose="00000400000000000000" pitchFamily="2" charset="-78"/>
              </a:rPr>
              <a:t>پرهیز از هرگونه </a:t>
            </a:r>
            <a:r>
              <a:rPr lang="ar-SA" sz="2500" b="0" i="0" u="none" strike="noStrike" baseline="0" dirty="0">
                <a:solidFill>
                  <a:srgbClr val="FF0000"/>
                </a:solidFill>
                <a:cs typeface="B Nazanin" panose="00000400000000000000" pitchFamily="2" charset="-78"/>
              </a:rPr>
              <a:t>آزار و اذیت </a:t>
            </a:r>
            <a:r>
              <a:rPr lang="ar-SA" sz="2500" b="0" i="0" u="none" strike="noStrike" baseline="0" dirty="0">
                <a:cs typeface="B Nazanin" panose="00000400000000000000" pitchFamily="2" charset="-78"/>
              </a:rPr>
              <a:t>جسمی و روانی غیرضرور</a:t>
            </a:r>
          </a:p>
          <a:p>
            <a:pPr marL="457200" indent="-457200" algn="r">
              <a:buFont typeface="+mj-lt"/>
              <a:buAutoNum type="arabicParenR"/>
            </a:pPr>
            <a:r>
              <a:rPr lang="ar-SA" sz="2500" b="0" i="0" u="none" strike="noStrike" baseline="0" dirty="0">
                <a:cs typeface="B Nazanin" panose="00000400000000000000" pitchFamily="2" charset="-78"/>
              </a:rPr>
              <a:t>نداشتن </a:t>
            </a:r>
            <a:r>
              <a:rPr lang="ar-SA" sz="2500" b="0" i="0" u="none" strike="noStrike" baseline="0" dirty="0">
                <a:solidFill>
                  <a:srgbClr val="FF0000"/>
                </a:solidFill>
                <a:cs typeface="B Nazanin" panose="00000400000000000000" pitchFamily="2" charset="-78"/>
              </a:rPr>
              <a:t>خطر مرگ </a:t>
            </a:r>
            <a:r>
              <a:rPr lang="ar-SA" sz="2500" b="0" i="0" u="none" strike="noStrike" baseline="0" dirty="0">
                <a:cs typeface="B Nazanin" panose="00000400000000000000" pitchFamily="2" charset="-78"/>
              </a:rPr>
              <a:t>یا معلولیت</a:t>
            </a:r>
          </a:p>
          <a:p>
            <a:pPr marL="457200" indent="-457200" algn="r">
              <a:buFont typeface="+mj-lt"/>
              <a:buAutoNum type="arabicParenR"/>
            </a:pPr>
            <a:r>
              <a:rPr lang="ar-SA" sz="2500" b="0" i="0" u="none" strike="noStrike" baseline="0" dirty="0">
                <a:solidFill>
                  <a:srgbClr val="FF0000"/>
                </a:solidFill>
                <a:cs typeface="B Nazanin" panose="00000400000000000000" pitchFamily="2" charset="-78"/>
              </a:rPr>
              <a:t>خطرپذیری متناسب </a:t>
            </a:r>
            <a:r>
              <a:rPr lang="ar-SA" sz="2500" b="0" i="0" u="none" strike="noStrike" baseline="0" dirty="0">
                <a:cs typeface="B Nazanin" panose="00000400000000000000" pitchFamily="2" charset="-78"/>
              </a:rPr>
              <a:t>با نتیجه</a:t>
            </a:r>
          </a:p>
          <a:p>
            <a:pPr marL="457200" indent="-457200" algn="r">
              <a:buFont typeface="+mj-lt"/>
              <a:buAutoNum type="arabicParenR"/>
            </a:pPr>
            <a:r>
              <a:rPr lang="ar-SA" sz="2500" b="0" i="0" u="none" strike="noStrike" baseline="0" dirty="0">
                <a:cs typeface="B Nazanin" panose="00000400000000000000" pitchFamily="2" charset="-78"/>
              </a:rPr>
              <a:t>فراهم‌آوردن زمینه‌های لازم برای </a:t>
            </a:r>
            <a:r>
              <a:rPr lang="ar-SA" sz="2500" b="0" i="0" u="none" strike="noStrike" baseline="0" dirty="0">
                <a:solidFill>
                  <a:srgbClr val="FF0000"/>
                </a:solidFill>
                <a:cs typeface="B Nazanin" panose="00000400000000000000" pitchFamily="2" charset="-78"/>
              </a:rPr>
              <a:t>محافظت از افراد </a:t>
            </a:r>
            <a:r>
              <a:rPr lang="ar-SA" sz="2500" b="0" i="0" u="none" strike="noStrike" baseline="0" dirty="0">
                <a:cs typeface="B Nazanin" panose="00000400000000000000" pitchFamily="2" charset="-78"/>
              </a:rPr>
              <a:t>مورد مطالعه</a:t>
            </a:r>
          </a:p>
          <a:p>
            <a:pPr marL="457200" indent="-457200" algn="r">
              <a:buFont typeface="+mj-lt"/>
              <a:buAutoNum type="arabicParenR"/>
            </a:pPr>
            <a:r>
              <a:rPr lang="ar-SA" sz="2500" b="0" i="0" u="none" strike="noStrike" baseline="0" dirty="0">
                <a:cs typeface="B Nazanin" panose="00000400000000000000" pitchFamily="2" charset="-78"/>
              </a:rPr>
              <a:t>لزوم </a:t>
            </a:r>
            <a:r>
              <a:rPr lang="ar-SA" sz="2500" b="0" i="0" u="none" strike="noStrike" baseline="0" dirty="0">
                <a:solidFill>
                  <a:srgbClr val="FF0000"/>
                </a:solidFill>
                <a:cs typeface="B Nazanin" panose="00000400000000000000" pitchFamily="2" charset="-78"/>
              </a:rPr>
              <a:t>صلاحیت علمی </a:t>
            </a:r>
            <a:r>
              <a:rPr lang="ar-SA" sz="2500" b="0" i="0" u="none" strike="noStrike" baseline="0" dirty="0">
                <a:cs typeface="B Nazanin" panose="00000400000000000000" pitchFamily="2" charset="-78"/>
              </a:rPr>
              <a:t>پژوهشگران و داشتن مهارت لازم</a:t>
            </a:r>
          </a:p>
          <a:p>
            <a:pPr marL="457200" indent="-457200" algn="r">
              <a:buFont typeface="+mj-lt"/>
              <a:buAutoNum type="arabicParenR"/>
            </a:pPr>
            <a:r>
              <a:rPr lang="ar-SA" sz="2500" b="0" i="0" u="none" strike="noStrike" baseline="0" dirty="0">
                <a:solidFill>
                  <a:srgbClr val="FF0000"/>
                </a:solidFill>
                <a:cs typeface="B Nazanin" panose="00000400000000000000" pitchFamily="2" charset="-78"/>
              </a:rPr>
              <a:t>آزاد گذاشتن افراد </a:t>
            </a:r>
            <a:r>
              <a:rPr lang="ar-SA" sz="2500" b="0" i="0" u="none" strike="noStrike" baseline="0" dirty="0">
                <a:cs typeface="B Nazanin" panose="00000400000000000000" pitchFamily="2" charset="-78"/>
              </a:rPr>
              <a:t>برای خروج از مطالعه</a:t>
            </a:r>
          </a:p>
          <a:p>
            <a:pPr marL="0" indent="0" algn="r">
              <a:buNone/>
            </a:pPr>
            <a:r>
              <a:rPr lang="fa-IR" sz="2500" b="0" i="0" u="none" strike="noStrike" baseline="0" dirty="0">
                <a:cs typeface="B Nazanin" panose="00000400000000000000" pitchFamily="2" charset="-78"/>
              </a:rPr>
              <a:t>10) </a:t>
            </a:r>
            <a:r>
              <a:rPr lang="ar-SA" sz="2500" b="0" i="0" u="none" strike="noStrike" baseline="0" dirty="0">
                <a:cs typeface="B Nazanin" panose="00000400000000000000" pitchFamily="2" charset="-78"/>
              </a:rPr>
              <a:t>آمادگی برای </a:t>
            </a:r>
            <a:r>
              <a:rPr lang="ar-SA" sz="2500" b="0" i="0" u="none" strike="noStrike" baseline="0" dirty="0">
                <a:solidFill>
                  <a:srgbClr val="FF0000"/>
                </a:solidFill>
                <a:cs typeface="B Nazanin" panose="00000400000000000000" pitchFamily="2" charset="-78"/>
              </a:rPr>
              <a:t>پایان دادن مطالعه </a:t>
            </a:r>
            <a:r>
              <a:rPr lang="ar-SA" sz="2500" b="0" i="0" u="none" strike="noStrike" baseline="0" dirty="0">
                <a:cs typeface="B Nazanin" panose="00000400000000000000" pitchFamily="2" charset="-78"/>
              </a:rPr>
              <a:t>در هر زمان که نیاز باشد توسط فرد مسئول تحقیق</a:t>
            </a:r>
            <a:endParaRPr lang="en-US" sz="2500" b="0" i="0" u="none" strike="noStrike" baseline="0" dirty="0">
              <a:cs typeface="B Nazanin" panose="00000400000000000000" pitchFamily="2" charset="-78"/>
            </a:endParaRPr>
          </a:p>
        </p:txBody>
      </p:sp>
    </p:spTree>
    <p:extLst>
      <p:ext uri="{BB962C8B-B14F-4D97-AF65-F5344CB8AC3E}">
        <p14:creationId xmlns:p14="http://schemas.microsoft.com/office/powerpoint/2010/main" val="166423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E9AA-06B1-D563-7C9A-C1390A84355A}"/>
              </a:ext>
            </a:extLst>
          </p:cNvPr>
          <p:cNvSpPr>
            <a:spLocks noGrp="1"/>
          </p:cNvSpPr>
          <p:nvPr>
            <p:ph type="title"/>
          </p:nvPr>
        </p:nvSpPr>
        <p:spPr/>
        <p:txBody>
          <a:bodyPr/>
          <a:lstStyle/>
          <a:p>
            <a:r>
              <a:rPr lang="en-US" dirty="0">
                <a:solidFill>
                  <a:srgbClr val="7030A0"/>
                </a:solidFill>
              </a:rPr>
              <a:t>Definition of research ethics</a:t>
            </a:r>
            <a:endParaRPr lang="fa-IR" dirty="0">
              <a:solidFill>
                <a:srgbClr val="7030A0"/>
              </a:solidFill>
            </a:endParaRPr>
          </a:p>
        </p:txBody>
      </p:sp>
      <p:sp>
        <p:nvSpPr>
          <p:cNvPr id="3" name="Text Placeholder 2">
            <a:extLst>
              <a:ext uri="{FF2B5EF4-FFF2-40B4-BE49-F238E27FC236}">
                <a16:creationId xmlns:a16="http://schemas.microsoft.com/office/drawing/2014/main" id="{2A1D02F8-1E08-AC29-7C1F-5BC9774D7A06}"/>
              </a:ext>
            </a:extLst>
          </p:cNvPr>
          <p:cNvSpPr>
            <a:spLocks noGrp="1"/>
          </p:cNvSpPr>
          <p:nvPr>
            <p:ph type="body" idx="1"/>
          </p:nvPr>
        </p:nvSpPr>
        <p:spPr/>
        <p:txBody>
          <a:bodyPr/>
          <a:lstStyle/>
          <a:p>
            <a:pPr rtl="0"/>
            <a:r>
              <a:rPr lang="en-US" dirty="0">
                <a:solidFill>
                  <a:srgbClr val="FF0000"/>
                </a:solidFill>
              </a:rPr>
              <a:t>Research ethics </a:t>
            </a:r>
            <a:r>
              <a:rPr lang="en-US" dirty="0"/>
              <a:t>involves the application of fundamental ethical principles to research activities which include:</a:t>
            </a:r>
          </a:p>
          <a:p>
            <a:pPr rtl="0"/>
            <a:endParaRPr lang="en-US" dirty="0"/>
          </a:p>
          <a:p>
            <a:pPr marL="914400" lvl="1" indent="-457200" rtl="0">
              <a:buFont typeface="+mj-lt"/>
              <a:buAutoNum type="arabicPeriod"/>
            </a:pPr>
            <a:r>
              <a:rPr lang="en-US" dirty="0"/>
              <a:t>The design and implementation of research</a:t>
            </a:r>
          </a:p>
          <a:p>
            <a:pPr marL="914400" lvl="1" indent="-457200" rtl="0">
              <a:buFont typeface="+mj-lt"/>
              <a:buAutoNum type="arabicPeriod"/>
            </a:pPr>
            <a:r>
              <a:rPr lang="en-US" dirty="0"/>
              <a:t>Respect towards society and others</a:t>
            </a:r>
          </a:p>
          <a:p>
            <a:pPr marL="914400" lvl="1" indent="-457200" rtl="0">
              <a:buFont typeface="+mj-lt"/>
              <a:buAutoNum type="arabicPeriod"/>
            </a:pPr>
            <a:r>
              <a:rPr lang="en-US" dirty="0"/>
              <a:t>The use of resources and research outputs</a:t>
            </a:r>
          </a:p>
          <a:p>
            <a:pPr marL="914400" lvl="1" indent="-457200" rtl="0">
              <a:buFont typeface="+mj-lt"/>
              <a:buAutoNum type="arabicPeriod"/>
            </a:pPr>
            <a:r>
              <a:rPr lang="en-US" dirty="0"/>
              <a:t>Scientific misconduct and the regulation of research</a:t>
            </a:r>
            <a:endParaRPr lang="fa-IR" dirty="0"/>
          </a:p>
        </p:txBody>
      </p:sp>
    </p:spTree>
    <p:extLst>
      <p:ext uri="{BB962C8B-B14F-4D97-AF65-F5344CB8AC3E}">
        <p14:creationId xmlns:p14="http://schemas.microsoft.com/office/powerpoint/2010/main" val="939991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6E97-954D-493C-8276-E3359C489C51}"/>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نقش انجمــن جهــانی پزشــکی </a:t>
            </a:r>
            <a:r>
              <a:rPr lang="en-US" b="1" i="0" u="none" strike="noStrike" kern="1400" baseline="0" dirty="0">
                <a:solidFill>
                  <a:srgbClr val="002060"/>
                </a:solidFill>
                <a:latin typeface="Times New Roman" panose="02020603050405020304" pitchFamily="18" charset="0"/>
                <a:cs typeface="B Nazanin" panose="00000400000000000000" pitchFamily="2" charset="-78"/>
              </a:rPr>
              <a:t>(WMA )</a:t>
            </a:r>
          </a:p>
        </p:txBody>
      </p:sp>
      <p:sp>
        <p:nvSpPr>
          <p:cNvPr id="3" name="Text Placeholder 2">
            <a:extLst>
              <a:ext uri="{FF2B5EF4-FFF2-40B4-BE49-F238E27FC236}">
                <a16:creationId xmlns:a16="http://schemas.microsoft.com/office/drawing/2014/main" id="{135E3F57-F440-4CC1-A920-C0BFEF9A002D}"/>
              </a:ext>
            </a:extLst>
          </p:cNvPr>
          <p:cNvSpPr>
            <a:spLocks noGrp="1"/>
          </p:cNvSpPr>
          <p:nvPr>
            <p:ph type="body" idx="1"/>
          </p:nvPr>
        </p:nvSpPr>
        <p:spPr/>
        <p:txBody>
          <a:bodyPr/>
          <a:lstStyle/>
          <a:p>
            <a:pPr marR="0" lvl="0" rtl="1"/>
            <a:r>
              <a:rPr lang="ar-SA" b="0" i="0" u="none" strike="noStrike" baseline="0" dirty="0">
                <a:cs typeface="B Nazanin" panose="00000400000000000000" pitchFamily="2" charset="-78"/>
              </a:rPr>
              <a:t>در ســال1947تاسیس شد.</a:t>
            </a:r>
          </a:p>
          <a:p>
            <a:pPr marR="0" lvl="0" rtl="1"/>
            <a:r>
              <a:rPr lang="ar-SA" b="0" i="0" u="none" strike="noStrike" baseline="0" dirty="0">
                <a:cs typeface="B Nazanin" panose="00000400000000000000" pitchFamily="2" charset="-78"/>
              </a:rPr>
              <a:t>پایه گـذاران</a:t>
            </a:r>
            <a:r>
              <a:rPr lang="en-US" b="0" i="0" u="none" strike="noStrike" baseline="0" dirty="0">
                <a:cs typeface="B Nazanin" panose="00000400000000000000" pitchFamily="2" charset="-78"/>
              </a:rPr>
              <a:t> WMA </a:t>
            </a:r>
            <a:r>
              <a:rPr lang="ar-SA" b="0" i="0" u="none" strike="noStrike" baseline="0" dirty="0">
                <a:cs typeface="B Nazanin" panose="00000400000000000000" pitchFamily="2" charset="-78"/>
              </a:rPr>
              <a:t>سـریعاً مراحلـی ایجـاد کردنـد تـا از </a:t>
            </a:r>
            <a:r>
              <a:rPr lang="ar-SA" b="0" i="0" u="none" strike="noStrike" baseline="0" dirty="0">
                <a:solidFill>
                  <a:srgbClr val="FF0000"/>
                </a:solidFill>
                <a:cs typeface="B Nazanin" panose="00000400000000000000" pitchFamily="2" charset="-78"/>
              </a:rPr>
              <a:t>تعهـدات و الزامات اخلاقی پزشکان </a:t>
            </a:r>
            <a:r>
              <a:rPr lang="ar-SA" b="0" i="0" u="none" strike="noStrike" baseline="0" dirty="0">
                <a:cs typeface="B Nazanin" panose="00000400000000000000" pitchFamily="2" charset="-78"/>
              </a:rPr>
              <a:t>اطمینـان حاصـل کننـد. </a:t>
            </a:r>
          </a:p>
          <a:p>
            <a:pPr marR="0" lvl="0" rtl="1"/>
            <a:r>
              <a:rPr lang="ar-SA" b="0" i="0" u="none" strike="noStrike" baseline="0" dirty="0">
                <a:cs typeface="B Nazanin" panose="00000400000000000000" pitchFamily="2" charset="-78"/>
              </a:rPr>
              <a:t>در سال 1954 ، بعـد از سـالها مطالعـه، </a:t>
            </a:r>
            <a:r>
              <a:rPr lang="en-US" b="0" i="0" u="none" strike="noStrike" baseline="0" dirty="0">
                <a:cs typeface="B Nazanin" panose="00000400000000000000" pitchFamily="2" charset="-78"/>
              </a:rPr>
              <a:t>WMA </a:t>
            </a:r>
            <a:r>
              <a:rPr lang="ar-SA" b="0" i="0" u="none" strike="noStrike" baseline="0" dirty="0">
                <a:cs typeface="B Nazanin" panose="00000400000000000000" pitchFamily="2" charset="-78"/>
              </a:rPr>
              <a:t> مجموعه ای را تحت عنـوان</a:t>
            </a:r>
            <a:r>
              <a:rPr lang="fa-IR" b="0" i="0" u="none" strike="noStrike" baseline="0" dirty="0">
                <a:cs typeface="B Nazanin" panose="00000400000000000000" pitchFamily="2" charset="-78"/>
              </a:rPr>
              <a:t>:</a:t>
            </a:r>
          </a:p>
          <a:p>
            <a:pPr marL="0" marR="0" lvl="0" indent="0" rtl="1">
              <a:buNone/>
            </a:pPr>
            <a:r>
              <a:rPr lang="ar-SA" b="0" i="0" u="none" strike="noStrike" baseline="0" dirty="0">
                <a:cs typeface="B Nazanin" panose="00000400000000000000" pitchFamily="2" charset="-78"/>
              </a:rPr>
              <a:t> </a:t>
            </a:r>
            <a:r>
              <a:rPr lang="ar-SA" b="1" i="0" u="none" strike="noStrike" baseline="0" dirty="0">
                <a:solidFill>
                  <a:srgbClr val="FF0000"/>
                </a:solidFill>
                <a:cs typeface="B Nazanin" panose="00000400000000000000" pitchFamily="2" charset="-78"/>
              </a:rPr>
              <a:t>"اصـول تحقیـق و مطالعـات تجربـی</a:t>
            </a:r>
            <a:r>
              <a:rPr lang="ar-SA" b="0" i="0" u="none" strike="noStrike" baseline="0" dirty="0">
                <a:cs typeface="B Nazanin" panose="00000400000000000000" pitchFamily="2" charset="-78"/>
              </a:rPr>
              <a:t>" </a:t>
            </a:r>
            <a:r>
              <a:rPr lang="en-US" b="0" i="0" u="none" strike="noStrike" baseline="0" dirty="0">
                <a:cs typeface="B Nazanin" panose="00000400000000000000" pitchFamily="2" charset="-78"/>
              </a:rPr>
              <a:t>(Principles for Those in Research and Experimentation)</a:t>
            </a:r>
            <a:r>
              <a:rPr lang="ar-SA" b="0" i="0" u="none" strike="noStrike" baseline="0" dirty="0">
                <a:cs typeface="B Nazanin" panose="00000400000000000000" pitchFamily="2" charset="-78"/>
              </a:rPr>
              <a:t> منتـشر کـرد. </a:t>
            </a:r>
            <a:endParaRPr lang="fa-IR" b="0" i="0" u="none" strike="noStrike" baseline="0" dirty="0">
              <a:cs typeface="B Nazanin" panose="00000400000000000000" pitchFamily="2" charset="-78"/>
            </a:endParaRPr>
          </a:p>
          <a:p>
            <a:pPr marR="0" lvl="0" rtl="1"/>
            <a:endParaRPr lang="ar-SA" sz="1050" b="0" i="0" u="none" strike="noStrike" baseline="0" dirty="0">
              <a:cs typeface="B Nazanin" panose="00000400000000000000" pitchFamily="2" charset="-78"/>
            </a:endParaRPr>
          </a:p>
          <a:p>
            <a:pPr marR="0" lvl="0" rtl="1"/>
            <a:r>
              <a:rPr lang="ar-SA" b="0" i="0" u="none" strike="noStrike" baseline="0" dirty="0">
                <a:cs typeface="B Nazanin" panose="00000400000000000000" pitchFamily="2" charset="-78"/>
              </a:rPr>
              <a:t>در سـال </a:t>
            </a:r>
            <a:r>
              <a:rPr lang="ar-SA" b="0" i="0" u="none" strike="noStrike" baseline="0" dirty="0">
                <a:latin typeface="Times New Roman" panose="02020603050405020304" pitchFamily="18" charset="0"/>
                <a:cs typeface="B Nazanin" panose="00000400000000000000" pitchFamily="2" charset="-78"/>
              </a:rPr>
              <a:t>1964بـا عنـوان </a:t>
            </a:r>
            <a:r>
              <a:rPr lang="ar-SA" b="1" i="0" u="none" strike="noStrike" baseline="0" dirty="0">
                <a:solidFill>
                  <a:srgbClr val="FF0000"/>
                </a:solidFill>
                <a:latin typeface="Times New Roman" panose="02020603050405020304" pitchFamily="18" charset="0"/>
                <a:cs typeface="B Nazanin" panose="00000400000000000000" pitchFamily="2" charset="-78"/>
              </a:rPr>
              <a:t>بیانیه هلسینکی</a:t>
            </a:r>
            <a:r>
              <a:rPr lang="en-US" b="0" i="0" u="none" strike="noStrike" baseline="0" dirty="0">
                <a:solidFill>
                  <a:srgbClr val="FF0000"/>
                </a:solidFill>
                <a:latin typeface="Times New Roman" panose="02020603050405020304" pitchFamily="18" charset="0"/>
                <a:cs typeface="B Nazanin" panose="00000400000000000000" pitchFamily="2" charset="-78"/>
              </a:rPr>
              <a:t> </a:t>
            </a:r>
            <a:r>
              <a:rPr lang="en-US" b="0" i="0" u="none" strike="noStrike" baseline="0" dirty="0">
                <a:latin typeface="Times New Roman" panose="02020603050405020304" pitchFamily="18" charset="0"/>
                <a:cs typeface="B Nazanin" panose="00000400000000000000" pitchFamily="2" charset="-78"/>
              </a:rPr>
              <a:t>Declaration of Helsinki (</a:t>
            </a:r>
            <a:r>
              <a:rPr lang="en-US" b="0" i="0" u="none" strike="noStrike" baseline="0" dirty="0" err="1">
                <a:latin typeface="Times New Roman" panose="02020603050405020304" pitchFamily="18" charset="0"/>
                <a:cs typeface="B Nazanin" panose="00000400000000000000" pitchFamily="2" charset="-78"/>
              </a:rPr>
              <a:t>DoH</a:t>
            </a:r>
            <a:r>
              <a:rPr lang="en-US" b="0" i="0" u="none" strike="noStrike" baseline="0" dirty="0">
                <a:latin typeface="Times New Roman" panose="02020603050405020304" pitchFamily="18" charset="0"/>
                <a:cs typeface="B Nazanin" panose="00000400000000000000" pitchFamily="2" charset="-78"/>
              </a:rPr>
              <a:t>) </a:t>
            </a:r>
            <a:r>
              <a:rPr lang="ar-SA" b="0" i="0" u="none" strike="noStrike" baseline="0" dirty="0">
                <a:latin typeface="Times New Roman" panose="02020603050405020304" pitchFamily="18" charset="0"/>
                <a:cs typeface="B Nazanin" panose="00000400000000000000" pitchFamily="2" charset="-78"/>
              </a:rPr>
              <a:t>پذیرفته شـد. ایـن سـند بعـدها مکرر اصــلاح شــد. و آخرین ویرایش مربوط سال </a:t>
            </a:r>
            <a:r>
              <a:rPr lang="ar-SA" b="1" i="0" u="none" strike="noStrike" baseline="0" dirty="0">
                <a:solidFill>
                  <a:srgbClr val="FF0000"/>
                </a:solidFill>
                <a:latin typeface="Times New Roman" panose="02020603050405020304" pitchFamily="18" charset="0"/>
                <a:cs typeface="B Nazanin" panose="00000400000000000000" pitchFamily="2" charset="-78"/>
              </a:rPr>
              <a:t>2013 </a:t>
            </a:r>
            <a:r>
              <a:rPr lang="ar-SA" b="0" i="0" u="none" strike="noStrike" baseline="0" dirty="0">
                <a:latin typeface="Times New Roman" panose="02020603050405020304" pitchFamily="18" charset="0"/>
                <a:cs typeface="B Nazanin" panose="00000400000000000000" pitchFamily="2" charset="-78"/>
              </a:rPr>
              <a:t>است.</a:t>
            </a:r>
          </a:p>
          <a:p>
            <a:pPr marR="0" lvl="0" rtl="1"/>
            <a:r>
              <a:rPr lang="ar-SA" b="0" i="0" u="none" strike="noStrike" baseline="0" dirty="0">
                <a:solidFill>
                  <a:srgbClr val="FF0000"/>
                </a:solidFill>
                <a:cs typeface="B Nazanin" panose="00000400000000000000" pitchFamily="2" charset="-78"/>
              </a:rPr>
              <a:t>بیانیــه هلــسینکی </a:t>
            </a:r>
            <a:r>
              <a:rPr lang="ar-SA" b="1" i="0" u="none" strike="noStrike" baseline="0" dirty="0">
                <a:solidFill>
                  <a:srgbClr val="FF0000"/>
                </a:solidFill>
                <a:cs typeface="B Nazanin" panose="00000400000000000000" pitchFamily="2" charset="-78"/>
              </a:rPr>
              <a:t>خلاصــه ای</a:t>
            </a:r>
            <a:r>
              <a:rPr lang="ar-SA" b="0" i="0" u="none" strike="noStrike" baseline="0" dirty="0">
                <a:solidFill>
                  <a:srgbClr val="FF0000"/>
                </a:solidFill>
                <a:cs typeface="B Nazanin" panose="00000400000000000000" pitchFamily="2" charset="-78"/>
              </a:rPr>
              <a:t> از اخلاق پژوهش است</a:t>
            </a:r>
            <a:r>
              <a:rPr lang="ar-SA" b="0" i="0" u="none" strike="noStrike" baseline="0" dirty="0">
                <a:cs typeface="B Nazanin" panose="00000400000000000000" pitchFamily="2" charset="-78"/>
              </a:rPr>
              <a:t>.</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66485F34-9ADE-258E-1905-F676A6956828}"/>
                  </a:ext>
                </a:extLst>
              </p:cNvPr>
              <p:cNvGraphicFramePr>
                <a:graphicFrameLocks noChangeAspect="1"/>
              </p:cNvGraphicFramePr>
              <p:nvPr>
                <p:extLst>
                  <p:ext uri="{D42A27DB-BD31-4B8C-83A1-F6EECF244321}">
                    <p14:modId xmlns:p14="http://schemas.microsoft.com/office/powerpoint/2010/main" val="3908559501"/>
                  </p:ext>
                </p:extLst>
              </p:nvPr>
            </p:nvGraphicFramePr>
            <p:xfrm>
              <a:off x="7340599" y="4280695"/>
              <a:ext cx="609600" cy="342900"/>
            </p:xfrm>
            <a:graphic>
              <a:graphicData uri="http://schemas.microsoft.com/office/powerpoint/2016/slidezoom">
                <pslz:sldZm>
                  <pslz:sldZmObj sldId="316" cId="764979369">
                    <pslz:zmPr id="{E6E4A317-0892-4DE9-A047-2E0BBB7976C6}" returnToParent="0" transitionDur="1000">
                      <p166:blipFill xmlns:p166="http://schemas.microsoft.com/office/powerpoint/2016/6/main">
                        <a:blip r:embed="rId2"/>
                        <a:stretch>
                          <a:fillRect/>
                        </a:stretch>
                      </p166:blipFill>
                      <p166:spPr xmlns:p166="http://schemas.microsoft.com/office/powerpoint/2016/6/main">
                        <a:xfrm>
                          <a:off x="0" y="0"/>
                          <a:ext cx="609600" cy="3429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xmlns="" xmlns:pslz="http://schemas.microsoft.com/office/powerpoint/2016/slidezoom" id="{66485F34-9ADE-258E-1905-F676A6956828}"/>
                  </a:ext>
                </a:extLst>
              </p:cNvPr>
              <p:cNvPicPr>
                <a:picLocks noGrp="1" noRot="1" noChangeAspect="1" noMove="1" noResize="1" noEditPoints="1" noAdjustHandles="1" noChangeArrowheads="1" noChangeShapeType="1"/>
              </p:cNvPicPr>
              <p:nvPr/>
            </p:nvPicPr>
            <p:blipFill>
              <a:blip r:embed="rId4"/>
              <a:stretch>
                <a:fillRect/>
              </a:stretch>
            </p:blipFill>
            <p:spPr>
              <a:xfrm>
                <a:off x="7340599" y="4280695"/>
                <a:ext cx="609600" cy="3429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57C07512-C11E-4858-ED7B-A80D71B4DC2A}"/>
                  </a:ext>
                </a:extLst>
              </p:cNvPr>
              <p:cNvGraphicFramePr>
                <a:graphicFrameLocks noChangeAspect="1"/>
              </p:cNvGraphicFramePr>
              <p:nvPr>
                <p:extLst>
                  <p:ext uri="{D42A27DB-BD31-4B8C-83A1-F6EECF244321}">
                    <p14:modId xmlns:p14="http://schemas.microsoft.com/office/powerpoint/2010/main" val="2078150546"/>
                  </p:ext>
                </p:extLst>
              </p:nvPr>
            </p:nvGraphicFramePr>
            <p:xfrm>
              <a:off x="4504266" y="5238222"/>
              <a:ext cx="719667" cy="404813"/>
            </p:xfrm>
            <a:graphic>
              <a:graphicData uri="http://schemas.microsoft.com/office/powerpoint/2016/slidezoom">
                <pslz:sldZm>
                  <pslz:sldZmObj sldId="317" cId="2118295045">
                    <pslz:zmPr id="{EDBFFD9C-CB72-41D3-9C02-26A2F788D658}" returnToParent="0" transitionDur="1000">
                      <p166:blipFill xmlns:p166="http://schemas.microsoft.com/office/powerpoint/2016/6/main">
                        <a:blip r:embed="rId5"/>
                        <a:stretch>
                          <a:fillRect/>
                        </a:stretch>
                      </p166:blipFill>
                      <p166:spPr xmlns:p166="http://schemas.microsoft.com/office/powerpoint/2016/6/main">
                        <a:xfrm>
                          <a:off x="0" y="0"/>
                          <a:ext cx="719667" cy="404813"/>
                        </a:xfrm>
                        <a:prstGeom prst="rect">
                          <a:avLst/>
                        </a:prstGeom>
                        <a:ln w="3175">
                          <a:solidFill>
                            <a:prstClr val="ltGray"/>
                          </a:solidFill>
                        </a:ln>
                      </p166:spPr>
                    </pslz:zmPr>
                  </pslz:sldZmObj>
                </pslz:sldZm>
              </a:graphicData>
            </a:graphic>
          </p:graphicFrame>
        </mc:Choice>
        <mc:Fallback xmlns="">
          <p:pic>
            <p:nvPicPr>
              <p:cNvPr id="7" name="Slide Zoom 6">
                <a:hlinkClick r:id="rId6" action="ppaction://hlinksldjump"/>
                <a:extLst>
                  <a:ext uri="{FF2B5EF4-FFF2-40B4-BE49-F238E27FC236}">
                    <a16:creationId xmlns:a16="http://schemas.microsoft.com/office/drawing/2014/main" xmlns="" xmlns:pslz="http://schemas.microsoft.com/office/powerpoint/2016/slidezoom" id="{57C07512-C11E-4858-ED7B-A80D71B4DC2A}"/>
                  </a:ext>
                </a:extLst>
              </p:cNvPr>
              <p:cNvPicPr>
                <a:picLocks noGrp="1" noRot="1" noChangeAspect="1" noMove="1" noResize="1" noEditPoints="1" noAdjustHandles="1" noChangeArrowheads="1" noChangeShapeType="1"/>
              </p:cNvPicPr>
              <p:nvPr/>
            </p:nvPicPr>
            <p:blipFill>
              <a:blip r:embed="rId7"/>
              <a:stretch>
                <a:fillRect/>
              </a:stretch>
            </p:blipFill>
            <p:spPr>
              <a:xfrm>
                <a:off x="4504266" y="5238222"/>
                <a:ext cx="719667" cy="404813"/>
              </a:xfrm>
              <a:prstGeom prst="rect">
                <a:avLst/>
              </a:prstGeom>
              <a:ln w="3175">
                <a:solidFill>
                  <a:prstClr val="ltGray"/>
                </a:solidFill>
              </a:ln>
            </p:spPr>
          </p:pic>
        </mc:Fallback>
      </mc:AlternateContent>
    </p:spTree>
    <p:extLst>
      <p:ext uri="{BB962C8B-B14F-4D97-AF65-F5344CB8AC3E}">
        <p14:creationId xmlns:p14="http://schemas.microsoft.com/office/powerpoint/2010/main" val="163487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C8F06-2983-5C62-C71A-458A12F98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7566"/>
            <a:ext cx="10624054" cy="6019800"/>
          </a:xfrm>
          <a:prstGeom prst="rect">
            <a:avLst/>
          </a:prstGeom>
        </p:spPr>
      </p:pic>
      <p:sp>
        <p:nvSpPr>
          <p:cNvPr id="2" name="Rectangle 1"/>
          <p:cNvSpPr/>
          <p:nvPr/>
        </p:nvSpPr>
        <p:spPr>
          <a:xfrm>
            <a:off x="9631684" y="71735"/>
            <a:ext cx="2560316" cy="461665"/>
          </a:xfrm>
          <a:prstGeom prst="rect">
            <a:avLst/>
          </a:prstGeom>
        </p:spPr>
        <p:txBody>
          <a:bodyPr wrap="none">
            <a:spAutoFit/>
          </a:bodyPr>
          <a:lstStyle/>
          <a:p>
            <a:r>
              <a:rPr lang="fa-IR" sz="2400" dirty="0">
                <a:solidFill>
                  <a:srgbClr val="FF0000"/>
                </a:solidFill>
                <a:cs typeface="B Titr" pitchFamily="2" charset="-78"/>
              </a:rPr>
              <a:t>نشست بیانیه هلسینکی </a:t>
            </a:r>
          </a:p>
        </p:txBody>
      </p:sp>
    </p:spTree>
    <p:extLst>
      <p:ext uri="{BB962C8B-B14F-4D97-AF65-F5344CB8AC3E}">
        <p14:creationId xmlns:p14="http://schemas.microsoft.com/office/powerpoint/2010/main" val="764979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C9815B9-1EB8-7671-7111-38DC6EBCB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226786"/>
            <a:ext cx="8966200" cy="640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295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84F1-E245-4D8E-BDD8-D63BD0CC084F}"/>
              </a:ext>
            </a:extLst>
          </p:cNvPr>
          <p:cNvSpPr>
            <a:spLocks noGrp="1"/>
          </p:cNvSpPr>
          <p:nvPr>
            <p:ph type="title"/>
          </p:nvPr>
        </p:nvSpPr>
        <p:spPr>
          <a:xfrm>
            <a:off x="838200" y="365125"/>
            <a:ext cx="10515600" cy="739775"/>
          </a:xfrm>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 سایر اسناد اخلاق در تحقیق</a:t>
            </a:r>
          </a:p>
        </p:txBody>
      </p:sp>
      <p:sp>
        <p:nvSpPr>
          <p:cNvPr id="3" name="Text Placeholder 2">
            <a:extLst>
              <a:ext uri="{FF2B5EF4-FFF2-40B4-BE49-F238E27FC236}">
                <a16:creationId xmlns:a16="http://schemas.microsoft.com/office/drawing/2014/main" id="{F23131B0-1284-4F9D-8EC5-F857402FB15C}"/>
              </a:ext>
            </a:extLst>
          </p:cNvPr>
          <p:cNvSpPr>
            <a:spLocks noGrp="1"/>
          </p:cNvSpPr>
          <p:nvPr>
            <p:ph type="body" idx="1"/>
          </p:nvPr>
        </p:nvSpPr>
        <p:spPr>
          <a:xfrm>
            <a:off x="838200" y="1511300"/>
            <a:ext cx="10515600" cy="4665663"/>
          </a:xfrm>
        </p:spPr>
        <p:txBody>
          <a:bodyPr>
            <a:normAutofit lnSpcReduction="10000"/>
          </a:bodyPr>
          <a:lstStyle/>
          <a:p>
            <a:pPr marR="0" lvl="0" rtl="1"/>
            <a:r>
              <a:rPr lang="fa-IR" b="0" i="0" u="none" strike="noStrike" baseline="0" dirty="0">
                <a:cs typeface="B Nazanin" panose="00000400000000000000" pitchFamily="2" charset="-78"/>
              </a:rPr>
              <a:t>سایر اسنادی که  با جزئیات به موضوع اخلاق می پردازند:</a:t>
            </a:r>
          </a:p>
          <a:p>
            <a:pPr marR="0" lvl="0" rtl="0"/>
            <a:r>
              <a:rPr lang="en-US" b="0" i="0" u="none" strike="noStrike" baseline="0" dirty="0">
                <a:latin typeface="Times New Roman" panose="02020603050405020304" pitchFamily="18" charset="0"/>
                <a:cs typeface="B Nazanin" panose="00000400000000000000" pitchFamily="2" charset="-78"/>
              </a:rPr>
              <a:t>In general: council for international organizations of medical sciences, </a:t>
            </a:r>
            <a:r>
              <a:rPr lang="en-US" b="1" i="0" u="none" strike="noStrike" baseline="0" dirty="0">
                <a:solidFill>
                  <a:srgbClr val="FF0000"/>
                </a:solidFill>
                <a:latin typeface="Times New Roman" panose="02020603050405020304" pitchFamily="18" charset="0"/>
                <a:cs typeface="B Nazanin" panose="00000400000000000000" pitchFamily="2" charset="-78"/>
              </a:rPr>
              <a:t>international ethical guidelines for biomedical research involving human subjects</a:t>
            </a:r>
            <a:r>
              <a:rPr lang="en-US" b="0" i="0" u="none" strike="noStrike" baseline="0" dirty="0">
                <a:solidFill>
                  <a:srgbClr val="FF0000"/>
                </a:solidFill>
                <a:latin typeface="Times New Roman" panose="02020603050405020304" pitchFamily="18" charset="0"/>
                <a:cs typeface="B Nazanin" panose="00000400000000000000" pitchFamily="2" charset="-78"/>
              </a:rPr>
              <a:t>, 1993, revised in 2002</a:t>
            </a:r>
          </a:p>
          <a:p>
            <a:pPr marR="0" lvl="0" rtl="0"/>
            <a:endParaRPr lang="en-US" b="0" i="0" u="none" strike="noStrike" baseline="0" dirty="0">
              <a:solidFill>
                <a:srgbClr val="FF0000"/>
              </a:solidFill>
              <a:latin typeface="Times New Roman" panose="02020603050405020304" pitchFamily="18" charset="0"/>
              <a:cs typeface="B Nazanin" panose="00000400000000000000" pitchFamily="2" charset="-78"/>
            </a:endParaRPr>
          </a:p>
          <a:p>
            <a:pPr marR="0" lvl="0" rtl="0"/>
            <a:r>
              <a:rPr lang="en-US" b="0" i="0" u="none" strike="noStrike" baseline="0" dirty="0">
                <a:latin typeface="Times New Roman" panose="02020603050405020304" pitchFamily="18" charset="0"/>
                <a:cs typeface="B Nazanin" panose="00000400000000000000" pitchFamily="2" charset="-78"/>
              </a:rPr>
              <a:t>On specific topics: Nuffield council on bioethics [UK], </a:t>
            </a:r>
            <a:r>
              <a:rPr lang="en-US" b="1" i="0" u="none" strike="noStrike" baseline="0" dirty="0">
                <a:solidFill>
                  <a:srgbClr val="FF0000"/>
                </a:solidFill>
                <a:latin typeface="Times New Roman" panose="02020603050405020304" pitchFamily="18" charset="0"/>
                <a:cs typeface="B Nazanin" panose="00000400000000000000" pitchFamily="2" charset="-78"/>
              </a:rPr>
              <a:t>the ethics of research related to healthcare in developing countries, 2002)</a:t>
            </a:r>
          </a:p>
          <a:p>
            <a:pPr marR="0" lvl="0" rtl="0"/>
            <a:endParaRPr lang="en-US" b="1" i="0" u="none" strike="noStrike" baseline="0" dirty="0">
              <a:solidFill>
                <a:srgbClr val="FF0000"/>
              </a:solidFill>
              <a:latin typeface="Times New Roman" panose="02020603050405020304" pitchFamily="18" charset="0"/>
              <a:cs typeface="B Nazanin" panose="00000400000000000000" pitchFamily="2" charset="-78"/>
            </a:endParaRPr>
          </a:p>
          <a:p>
            <a:pPr marR="0" lvl="0" rtl="1"/>
            <a:r>
              <a:rPr lang="ar-SA" b="0" i="0" u="none" strike="noStrike" baseline="0" dirty="0">
                <a:cs typeface="B Nazanin" panose="00000400000000000000" pitchFamily="2" charset="-78"/>
              </a:rPr>
              <a:t>این اسناد علیرغم </a:t>
            </a:r>
            <a:r>
              <a:rPr lang="fa-IR" b="0" i="0" u="none" strike="noStrike" baseline="0" dirty="0">
                <a:cs typeface="B Nazanin" panose="00000400000000000000" pitchFamily="2" charset="-78"/>
              </a:rPr>
              <a:t>نگاهها و نویسندگان متفاوت اما</a:t>
            </a:r>
            <a:r>
              <a:rPr lang="ar-SA" b="0" i="0" u="none" strike="noStrike" baseline="0" dirty="0">
                <a:cs typeface="B Nazanin" panose="00000400000000000000" pitchFamily="2" charset="-78"/>
              </a:rPr>
              <a:t> تا اندازه زیادی روی </a:t>
            </a:r>
            <a:r>
              <a:rPr lang="ar-SA" b="1" i="0" u="none" strike="noStrike" baseline="0" dirty="0">
                <a:solidFill>
                  <a:srgbClr val="FF0000"/>
                </a:solidFill>
                <a:cs typeface="B Nazanin" panose="00000400000000000000" pitchFamily="2" charset="-78"/>
              </a:rPr>
              <a:t>اصول اساسـی اخـلاق</a:t>
            </a:r>
            <a:r>
              <a:rPr lang="ar-SA" b="0" i="0" u="none" strike="noStrike" baseline="0" dirty="0">
                <a:solidFill>
                  <a:srgbClr val="FF0000"/>
                </a:solidFill>
                <a:cs typeface="B Nazanin" panose="00000400000000000000" pitchFamily="2" charset="-78"/>
              </a:rPr>
              <a:t> پژوهش هم عقیده و موافق هستند.</a:t>
            </a:r>
          </a:p>
          <a:p>
            <a:pPr marR="0" lvl="0" rtl="1"/>
            <a:r>
              <a:rPr lang="ar-SA" b="0" i="0" u="none" strike="noStrike" baseline="0" dirty="0">
                <a:cs typeface="B Nazanin" panose="00000400000000000000" pitchFamily="2" charset="-78"/>
              </a:rPr>
              <a:t> </a:t>
            </a:r>
            <a:r>
              <a:rPr lang="ar-SA" b="1" i="0" u="none" strike="noStrike" baseline="0" dirty="0">
                <a:solidFill>
                  <a:srgbClr val="FF0000"/>
                </a:solidFill>
                <a:cs typeface="B Nazanin" panose="00000400000000000000" pitchFamily="2" charset="-78"/>
              </a:rPr>
              <a:t>این اصول</a:t>
            </a:r>
            <a:r>
              <a:rPr lang="ar-SA" b="0" i="0" u="none" strike="noStrike" baseline="0" dirty="0">
                <a:solidFill>
                  <a:srgbClr val="FF0000"/>
                </a:solidFill>
                <a:cs typeface="B Nazanin" panose="00000400000000000000" pitchFamily="2" charset="-78"/>
              </a:rPr>
              <a:t> در قوانین و/یـا آیـین نامـه هـای بـسیاری از کشورها و سازمانهای بین المللی، از جمله آنها که مسئول تأیید داروهـا و تجهیزات پزشکی هستند، گنجانیده شده است.</a:t>
            </a:r>
            <a:r>
              <a:rPr lang="en-US" b="0" i="0" u="none" strike="noStrike" baseline="0" dirty="0">
                <a:solidFill>
                  <a:srgbClr val="FF0000"/>
                </a:solidFill>
                <a:cs typeface="B Nazanin" panose="00000400000000000000" pitchFamily="2" charset="-78"/>
              </a:rPr>
              <a:t> </a:t>
            </a:r>
            <a:endParaRPr lang="ar-SA" b="0" i="0" u="none" strike="noStrike" baseline="0" dirty="0">
              <a:solidFill>
                <a:srgbClr val="FF0000"/>
              </a:solidFill>
              <a:cs typeface="B Nazanin" panose="00000400000000000000" pitchFamily="2" charset="-78"/>
            </a:endParaRPr>
          </a:p>
        </p:txBody>
      </p:sp>
    </p:spTree>
    <p:extLst>
      <p:ext uri="{BB962C8B-B14F-4D97-AF65-F5344CB8AC3E}">
        <p14:creationId xmlns:p14="http://schemas.microsoft.com/office/powerpoint/2010/main" val="540195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52A8-294D-4CE0-A88B-3B5FBCDB3594}"/>
              </a:ext>
            </a:extLst>
          </p:cNvPr>
          <p:cNvSpPr>
            <a:spLocks noGrp="1"/>
          </p:cNvSpPr>
          <p:nvPr>
            <p:ph type="title"/>
          </p:nvPr>
        </p:nvSpPr>
        <p:spPr>
          <a:xfrm>
            <a:off x="838200" y="365125"/>
            <a:ext cx="10515600" cy="904875"/>
          </a:xfrm>
        </p:spPr>
        <p:txBody>
          <a:bodyPr>
            <a:normAutofit/>
          </a:bodyPr>
          <a:lstStyle/>
          <a:p>
            <a:r>
              <a:rPr lang="fa-IR" sz="3600" dirty="0">
                <a:cs typeface="B Nazanin" panose="00000400000000000000" pitchFamily="2" charset="-78"/>
              </a:rPr>
              <a:t>گزارش بلمونت</a:t>
            </a:r>
            <a:endParaRPr lang="en-US" sz="3600" dirty="0">
              <a:cs typeface="B Nazanin" panose="00000400000000000000" pitchFamily="2" charset="-78"/>
            </a:endParaRPr>
          </a:p>
        </p:txBody>
      </p:sp>
      <p:sp>
        <p:nvSpPr>
          <p:cNvPr id="3" name="Text Placeholder 2">
            <a:extLst>
              <a:ext uri="{FF2B5EF4-FFF2-40B4-BE49-F238E27FC236}">
                <a16:creationId xmlns:a16="http://schemas.microsoft.com/office/drawing/2014/main" id="{028BC944-BC17-4F84-B733-AC4891DBA081}"/>
              </a:ext>
            </a:extLst>
          </p:cNvPr>
          <p:cNvSpPr>
            <a:spLocks noGrp="1"/>
          </p:cNvSpPr>
          <p:nvPr>
            <p:ph type="body" idx="1"/>
          </p:nvPr>
        </p:nvSpPr>
        <p:spPr>
          <a:xfrm>
            <a:off x="838200" y="1511300"/>
            <a:ext cx="10515600" cy="4665663"/>
          </a:xfrm>
        </p:spPr>
        <p:txBody>
          <a:bodyPr>
            <a:normAutofit fontScale="25000" lnSpcReduction="20000"/>
          </a:bodyPr>
          <a:lstStyle/>
          <a:p>
            <a:pPr marL="0" indent="0">
              <a:lnSpc>
                <a:spcPct val="120000"/>
              </a:lnSpc>
              <a:buNone/>
            </a:pPr>
            <a:r>
              <a:rPr lang="fa-IR" sz="9600" dirty="0">
                <a:cs typeface="+mj-cs"/>
              </a:rPr>
              <a:t>در سال 1974 كميسيون ملي حفاظت از سوژه‌‌هاي انساني (</a:t>
            </a:r>
            <a:r>
              <a:rPr lang="en-US" sz="9600" dirty="0">
                <a:cs typeface="+mj-cs"/>
              </a:rPr>
              <a:t>The National Commission for the Protection of Human Subjects) </a:t>
            </a:r>
            <a:r>
              <a:rPr lang="fa-IR" sz="9600" dirty="0">
                <a:cs typeface="+mj-cs"/>
              </a:rPr>
              <a:t> در مطالعات زيست پزشكي و رفتاري در آمريکا تشكيل گرديد. كميسيون ملي آمريكا </a:t>
            </a:r>
            <a:r>
              <a:rPr lang="fa-IR" sz="9600" b="1" dirty="0">
                <a:cs typeface="+mj-cs"/>
              </a:rPr>
              <a:t>مباني پايه اخلاق در پژوهش </a:t>
            </a:r>
            <a:r>
              <a:rPr lang="fa-IR" sz="9600" dirty="0">
                <a:cs typeface="+mj-cs"/>
              </a:rPr>
              <a:t>را بيان كرد كه به تدوين گزارش </a:t>
            </a:r>
            <a:r>
              <a:rPr lang="en-US" sz="9600" dirty="0">
                <a:cs typeface="+mj-cs"/>
              </a:rPr>
              <a:t>Belmont </a:t>
            </a:r>
            <a:r>
              <a:rPr lang="fa-IR" sz="9600" dirty="0">
                <a:cs typeface="+mj-cs"/>
              </a:rPr>
              <a:t> در سال 1979 به عنوان يك راهنماي اخلاقي منجر گرديد.</a:t>
            </a:r>
          </a:p>
          <a:p>
            <a:pPr marL="0" indent="0" algn="r">
              <a:lnSpc>
                <a:spcPct val="120000"/>
              </a:lnSpc>
              <a:buNone/>
            </a:pPr>
            <a:endParaRPr lang="fa-IR" sz="9600" dirty="0">
              <a:cs typeface="+mj-cs"/>
            </a:endParaRPr>
          </a:p>
          <a:p>
            <a:pPr marL="0" indent="0" algn="r">
              <a:lnSpc>
                <a:spcPct val="120000"/>
              </a:lnSpc>
              <a:buNone/>
            </a:pPr>
            <a:r>
              <a:rPr lang="fa-IR" sz="9600" b="1" dirty="0">
                <a:solidFill>
                  <a:srgbClr val="FF0000"/>
                </a:solidFill>
                <a:cs typeface="+mj-cs"/>
              </a:rPr>
              <a:t>مباني اصلي اخلاقي در گزارش بلمونت عبارت بودند از: </a:t>
            </a:r>
          </a:p>
          <a:p>
            <a:pPr marL="1143000" indent="-1143000" algn="r">
              <a:lnSpc>
                <a:spcPct val="120000"/>
              </a:lnSpc>
              <a:buFont typeface="+mj-lt"/>
              <a:buAutoNum type="arabicPeriod"/>
            </a:pPr>
            <a:r>
              <a:rPr lang="fa-IR" sz="9600" dirty="0">
                <a:cs typeface="+mj-cs"/>
              </a:rPr>
              <a:t> احترام به افراد </a:t>
            </a:r>
            <a:r>
              <a:rPr lang="en-US" sz="9600" dirty="0">
                <a:cs typeface="+mj-cs"/>
              </a:rPr>
              <a:t>Respect for Persons</a:t>
            </a:r>
            <a:endParaRPr lang="fa-IR" sz="9600" dirty="0">
              <a:cs typeface="+mj-cs"/>
            </a:endParaRPr>
          </a:p>
          <a:p>
            <a:pPr marL="1143000" indent="-1143000" algn="r">
              <a:lnSpc>
                <a:spcPct val="120000"/>
              </a:lnSpc>
              <a:buFont typeface="+mj-lt"/>
              <a:buAutoNum type="arabicPeriod"/>
            </a:pPr>
            <a:r>
              <a:rPr lang="fa-IR" sz="9600" dirty="0">
                <a:cs typeface="+mj-cs"/>
              </a:rPr>
              <a:t>سودمندي </a:t>
            </a:r>
            <a:r>
              <a:rPr lang="en-US" sz="9600" dirty="0">
                <a:cs typeface="+mj-cs"/>
              </a:rPr>
              <a:t>Beneficence</a:t>
            </a:r>
          </a:p>
          <a:p>
            <a:pPr marL="1143000" indent="-1143000" algn="r">
              <a:lnSpc>
                <a:spcPct val="120000"/>
              </a:lnSpc>
              <a:buFont typeface="+mj-lt"/>
              <a:buAutoNum type="arabicPeriod"/>
            </a:pPr>
            <a:r>
              <a:rPr lang="fa-IR" sz="9600" dirty="0">
                <a:cs typeface="+mj-cs"/>
              </a:rPr>
              <a:t>عدالت </a:t>
            </a:r>
            <a:r>
              <a:rPr lang="en-US" sz="9600" dirty="0">
                <a:cs typeface="+mj-cs"/>
              </a:rPr>
              <a:t>Justice</a:t>
            </a:r>
            <a:br>
              <a:rPr lang="en-US" sz="6400" dirty="0"/>
            </a:br>
            <a:br>
              <a:rPr lang="en-US" sz="6400" dirty="0"/>
            </a:br>
            <a:br>
              <a:rPr lang="fa-IR" dirty="0"/>
            </a:br>
            <a:br>
              <a:rPr lang="fa-IR" dirty="0"/>
            </a:br>
            <a:endParaRPr lang="en-US" b="1" dirty="0"/>
          </a:p>
        </p:txBody>
      </p:sp>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89F12F23-1A82-AD81-779E-9191FF9C43E5}"/>
                  </a:ext>
                </a:extLst>
              </p:cNvPr>
              <p:cNvGraphicFramePr>
                <a:graphicFrameLocks noChangeAspect="1"/>
              </p:cNvGraphicFramePr>
              <p:nvPr>
                <p:extLst>
                  <p:ext uri="{D42A27DB-BD31-4B8C-83A1-F6EECF244321}">
                    <p14:modId xmlns:p14="http://schemas.microsoft.com/office/powerpoint/2010/main" val="1318564723"/>
                  </p:ext>
                </p:extLst>
              </p:nvPr>
            </p:nvGraphicFramePr>
            <p:xfrm>
              <a:off x="6663266" y="2981589"/>
              <a:ext cx="592667" cy="333375"/>
            </p:xfrm>
            <a:graphic>
              <a:graphicData uri="http://schemas.microsoft.com/office/powerpoint/2016/slidezoom">
                <pslz:sldZm>
                  <pslz:sldZmObj sldId="318" cId="350288539">
                    <pslz:zmPr id="{55C8C184-4470-41B2-AF08-4ABB807AE364}" returnToParent="0" transitionDur="1000">
                      <p166:blipFill xmlns:p166="http://schemas.microsoft.com/office/powerpoint/2016/6/main">
                        <a:blip r:embed="rId2"/>
                        <a:stretch>
                          <a:fillRect/>
                        </a:stretch>
                      </p166:blipFill>
                      <p166:spPr xmlns:p166="http://schemas.microsoft.com/office/powerpoint/2016/6/main">
                        <a:xfrm>
                          <a:off x="0" y="0"/>
                          <a:ext cx="592667" cy="333375"/>
                        </a:xfrm>
                        <a:prstGeom prst="rect">
                          <a:avLst/>
                        </a:prstGeom>
                        <a:ln w="3175">
                          <a:solidFill>
                            <a:prstClr val="ltGray"/>
                          </a:solidFill>
                        </a:ln>
                      </p166:spPr>
                    </pslz:zmPr>
                  </pslz:sldZmObj>
                </pslz:sldZm>
              </a:graphicData>
            </a:graphic>
          </p:graphicFrame>
        </mc:Choice>
        <mc:Fallback xmlns="">
          <p:pic>
            <p:nvPicPr>
              <p:cNvPr id="7" name="Slide Zoom 6">
                <a:hlinkClick r:id="rId3" action="ppaction://hlinksldjump"/>
                <a:extLst>
                  <a:ext uri="{FF2B5EF4-FFF2-40B4-BE49-F238E27FC236}">
                    <a16:creationId xmlns:a16="http://schemas.microsoft.com/office/drawing/2014/main" xmlns="" xmlns:pslz="http://schemas.microsoft.com/office/powerpoint/2016/slidezoom" id="{89F12F23-1A82-AD81-779E-9191FF9C43E5}"/>
                  </a:ext>
                </a:extLst>
              </p:cNvPr>
              <p:cNvPicPr>
                <a:picLocks noGrp="1" noRot="1" noChangeAspect="1" noMove="1" noResize="1" noEditPoints="1" noAdjustHandles="1" noChangeArrowheads="1" noChangeShapeType="1"/>
              </p:cNvPicPr>
              <p:nvPr/>
            </p:nvPicPr>
            <p:blipFill>
              <a:blip r:embed="rId4"/>
              <a:stretch>
                <a:fillRect/>
              </a:stretch>
            </p:blipFill>
            <p:spPr>
              <a:xfrm>
                <a:off x="6663266" y="2981589"/>
                <a:ext cx="592667" cy="33337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6A9F117B-02E7-4B50-986A-D1A53D566302}"/>
                  </a:ext>
                </a:extLst>
              </p:cNvPr>
              <p:cNvGraphicFramePr>
                <a:graphicFrameLocks noChangeAspect="1"/>
              </p:cNvGraphicFramePr>
              <p:nvPr>
                <p:extLst>
                  <p:ext uri="{D42A27DB-BD31-4B8C-83A1-F6EECF244321}">
                    <p14:modId xmlns:p14="http://schemas.microsoft.com/office/powerpoint/2010/main" val="2653604967"/>
                  </p:ext>
                </p:extLst>
              </p:nvPr>
            </p:nvGraphicFramePr>
            <p:xfrm>
              <a:off x="999066" y="5552016"/>
              <a:ext cx="956735" cy="538163"/>
            </p:xfrm>
            <a:graphic>
              <a:graphicData uri="http://schemas.microsoft.com/office/powerpoint/2016/slidezoom">
                <pslz:sldZm>
                  <pslz:sldZmObj sldId="319" cId="932801162">
                    <pslz:zmPr id="{0740FCFB-2CBE-465F-AD0D-88BB206CA032}" returnToParent="0" transitionDur="1000">
                      <p166:blipFill xmlns:p166="http://schemas.microsoft.com/office/powerpoint/2016/6/main">
                        <a:blip r:embed="rId5"/>
                        <a:stretch>
                          <a:fillRect/>
                        </a:stretch>
                      </p166:blipFill>
                      <p166:spPr xmlns:p166="http://schemas.microsoft.com/office/powerpoint/2016/6/main">
                        <a:xfrm>
                          <a:off x="0" y="0"/>
                          <a:ext cx="956735" cy="538163"/>
                        </a:xfrm>
                        <a:prstGeom prst="rect">
                          <a:avLst/>
                        </a:prstGeom>
                        <a:ln w="3175">
                          <a:solidFill>
                            <a:prstClr val="ltGray"/>
                          </a:solidFill>
                        </a:ln>
                      </p166:spPr>
                    </pslz:zmPr>
                  </pslz:sldZmObj>
                </pslz:sldZm>
              </a:graphicData>
            </a:graphic>
          </p:graphicFrame>
        </mc:Choice>
        <mc:Fallback xmlns="">
          <p:pic>
            <p:nvPicPr>
              <p:cNvPr id="9" name="Slide Zoom 8">
                <a:hlinkClick r:id="rId6" action="ppaction://hlinksldjump"/>
                <a:extLst>
                  <a:ext uri="{FF2B5EF4-FFF2-40B4-BE49-F238E27FC236}">
                    <a16:creationId xmlns:a16="http://schemas.microsoft.com/office/drawing/2014/main" xmlns="" xmlns:pslz="http://schemas.microsoft.com/office/powerpoint/2016/slidezoom" id="{6A9F117B-02E7-4B50-986A-D1A53D566302}"/>
                  </a:ext>
                </a:extLst>
              </p:cNvPr>
              <p:cNvPicPr>
                <a:picLocks noGrp="1" noRot="1" noChangeAspect="1" noMove="1" noResize="1" noEditPoints="1" noAdjustHandles="1" noChangeArrowheads="1" noChangeShapeType="1"/>
              </p:cNvPicPr>
              <p:nvPr/>
            </p:nvPicPr>
            <p:blipFill>
              <a:blip r:embed="rId7"/>
              <a:stretch>
                <a:fillRect/>
              </a:stretch>
            </p:blipFill>
            <p:spPr>
              <a:xfrm>
                <a:off x="999066" y="5552016"/>
                <a:ext cx="956735" cy="538163"/>
              </a:xfrm>
              <a:prstGeom prst="rect">
                <a:avLst/>
              </a:prstGeom>
              <a:ln w="3175">
                <a:solidFill>
                  <a:prstClr val="ltGray"/>
                </a:solidFill>
              </a:ln>
            </p:spPr>
          </p:pic>
        </mc:Fallback>
      </mc:AlternateContent>
    </p:spTree>
    <p:extLst>
      <p:ext uri="{BB962C8B-B14F-4D97-AF65-F5344CB8AC3E}">
        <p14:creationId xmlns:p14="http://schemas.microsoft.com/office/powerpoint/2010/main" val="2597596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344EBA-83A3-87CA-085F-418144047EB8}"/>
              </a:ext>
            </a:extLst>
          </p:cNvPr>
          <p:cNvPicPr>
            <a:picLocks noChangeAspect="1"/>
          </p:cNvPicPr>
          <p:nvPr/>
        </p:nvPicPr>
        <p:blipFill rotWithShape="1">
          <a:blip r:embed="rId2">
            <a:extLst>
              <a:ext uri="{28A0092B-C50C-407E-A947-70E740481C1C}">
                <a14:useLocalDpi xmlns:a14="http://schemas.microsoft.com/office/drawing/2010/main" val="0"/>
              </a:ext>
            </a:extLst>
          </a:blip>
          <a:srcRect b="22580"/>
          <a:stretch/>
        </p:blipFill>
        <p:spPr>
          <a:xfrm>
            <a:off x="1456267" y="711200"/>
            <a:ext cx="8923866" cy="5181600"/>
          </a:xfrm>
          <a:prstGeom prst="rect">
            <a:avLst/>
          </a:prstGeom>
        </p:spPr>
      </p:pic>
    </p:spTree>
    <p:extLst>
      <p:ext uri="{BB962C8B-B14F-4D97-AF65-F5344CB8AC3E}">
        <p14:creationId xmlns:p14="http://schemas.microsoft.com/office/powerpoint/2010/main" val="350288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6A2F1-5274-ACB5-CA9B-D53C24C137E3}"/>
              </a:ext>
            </a:extLst>
          </p:cNvPr>
          <p:cNvSpPr>
            <a:spLocks noGrp="1"/>
          </p:cNvSpPr>
          <p:nvPr>
            <p:ph type="title"/>
          </p:nvPr>
        </p:nvSpPr>
        <p:spPr/>
        <p:txBody>
          <a:bodyPr/>
          <a:lstStyle/>
          <a:p>
            <a:r>
              <a:rPr lang="fa-IR" dirty="0"/>
              <a:t>اصول بلومنت</a:t>
            </a:r>
          </a:p>
        </p:txBody>
      </p:sp>
      <p:sp>
        <p:nvSpPr>
          <p:cNvPr id="3" name="Text Placeholder 2">
            <a:extLst>
              <a:ext uri="{FF2B5EF4-FFF2-40B4-BE49-F238E27FC236}">
                <a16:creationId xmlns:a16="http://schemas.microsoft.com/office/drawing/2014/main" id="{BBF6B512-B7A3-1460-E685-D8B93A27ADDF}"/>
              </a:ext>
            </a:extLst>
          </p:cNvPr>
          <p:cNvSpPr>
            <a:spLocks noGrp="1"/>
          </p:cNvSpPr>
          <p:nvPr>
            <p:ph type="body" idx="1"/>
          </p:nvPr>
        </p:nvSpPr>
        <p:spPr/>
        <p:txBody>
          <a:bodyPr>
            <a:normAutofit lnSpcReduction="10000"/>
          </a:bodyPr>
          <a:lstStyle/>
          <a:p>
            <a:pPr algn="r"/>
            <a:r>
              <a:rPr lang="fa-IR" sz="2400" dirty="0"/>
              <a:t>بر مبناي اين سه اصل، قواعد اخلاقي پژوهش به شرح ذيل مورد تأكيد قرار گرفت: </a:t>
            </a:r>
            <a:br>
              <a:rPr lang="fa-IR" sz="2400" dirty="0"/>
            </a:br>
            <a:br>
              <a:rPr lang="fa-IR" sz="2400" dirty="0"/>
            </a:br>
            <a:r>
              <a:rPr lang="fa-IR" sz="2400" dirty="0"/>
              <a:t>1</a:t>
            </a:r>
            <a:r>
              <a:rPr lang="fa-IR" sz="2400" dirty="0">
                <a:solidFill>
                  <a:srgbClr val="FF0000"/>
                </a:solidFill>
              </a:rPr>
              <a:t>) احترام به افراد: </a:t>
            </a:r>
            <a:br>
              <a:rPr lang="fa-IR" sz="2400" dirty="0"/>
            </a:br>
            <a:r>
              <a:rPr lang="fa-IR" sz="2400" dirty="0"/>
              <a:t>- رضايت آگاهانه (</a:t>
            </a:r>
            <a:r>
              <a:rPr lang="en-US" sz="2400" dirty="0"/>
              <a:t>Informed Consent) </a:t>
            </a:r>
            <a:br>
              <a:rPr lang="en-US" sz="2400" dirty="0"/>
            </a:br>
            <a:r>
              <a:rPr lang="en-US" sz="2400" dirty="0"/>
              <a:t>- </a:t>
            </a:r>
            <a:r>
              <a:rPr lang="fa-IR" sz="2400" dirty="0"/>
              <a:t>حفظ راز داري (</a:t>
            </a:r>
            <a:r>
              <a:rPr lang="en-US" sz="2400" dirty="0"/>
              <a:t>Respect for Privacy </a:t>
            </a:r>
            <a:br>
              <a:rPr lang="en-US" sz="2400" dirty="0"/>
            </a:br>
            <a:br>
              <a:rPr lang="en-US" sz="2400" dirty="0"/>
            </a:br>
            <a:r>
              <a:rPr lang="en-US" sz="2400" dirty="0"/>
              <a:t>2) </a:t>
            </a:r>
            <a:r>
              <a:rPr lang="fa-IR" sz="2400" dirty="0">
                <a:solidFill>
                  <a:srgbClr val="FF0000"/>
                </a:solidFill>
              </a:rPr>
              <a:t>سودمندي: </a:t>
            </a:r>
            <a:br>
              <a:rPr lang="fa-IR" sz="2400" dirty="0"/>
            </a:br>
            <a:r>
              <a:rPr lang="fa-IR" sz="2400" dirty="0"/>
              <a:t>- طراحي مناسب پژوهش </a:t>
            </a:r>
            <a:br>
              <a:rPr lang="fa-IR" sz="2400" dirty="0"/>
            </a:br>
            <a:r>
              <a:rPr lang="fa-IR" sz="2400" dirty="0"/>
              <a:t>- صلاحيت پژوهشگران </a:t>
            </a:r>
            <a:br>
              <a:rPr lang="fa-IR" sz="2400" dirty="0"/>
            </a:br>
            <a:r>
              <a:rPr lang="fa-IR" sz="2400" dirty="0"/>
              <a:t>- تناسب سود و ضرر </a:t>
            </a:r>
            <a:br>
              <a:rPr lang="fa-IR" sz="2400" dirty="0"/>
            </a:br>
            <a:br>
              <a:rPr lang="fa-IR" sz="2400" dirty="0"/>
            </a:br>
            <a:r>
              <a:rPr lang="fa-IR" sz="2400" dirty="0"/>
              <a:t>3</a:t>
            </a:r>
            <a:r>
              <a:rPr lang="fa-IR" sz="2400" dirty="0">
                <a:solidFill>
                  <a:srgbClr val="FF0000"/>
                </a:solidFill>
              </a:rPr>
              <a:t>) عدالت: </a:t>
            </a:r>
            <a:br>
              <a:rPr lang="fa-IR" sz="2400" dirty="0"/>
            </a:br>
            <a:r>
              <a:rPr lang="fa-IR" sz="2400" dirty="0"/>
              <a:t>- انتخاب عادلانه سوژه‌هاي پژوهش</a:t>
            </a:r>
            <a:endParaRPr lang="fa-IR" dirty="0"/>
          </a:p>
        </p:txBody>
      </p:sp>
    </p:spTree>
    <p:extLst>
      <p:ext uri="{BB962C8B-B14F-4D97-AF65-F5344CB8AC3E}">
        <p14:creationId xmlns:p14="http://schemas.microsoft.com/office/powerpoint/2010/main" val="932801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52A8-294D-4CE0-A88B-3B5FBCDB3594}"/>
              </a:ext>
            </a:extLst>
          </p:cNvPr>
          <p:cNvSpPr>
            <a:spLocks noGrp="1"/>
          </p:cNvSpPr>
          <p:nvPr>
            <p:ph type="title"/>
          </p:nvPr>
        </p:nvSpPr>
        <p:spPr>
          <a:xfrm>
            <a:off x="838200" y="365125"/>
            <a:ext cx="10515600" cy="981075"/>
          </a:xfrm>
        </p:spPr>
        <p:txBody>
          <a:bodyPr/>
          <a:lstStyle/>
          <a:p>
            <a:r>
              <a:rPr lang="en-US" dirty="0">
                <a:solidFill>
                  <a:srgbClr val="FF0000"/>
                </a:solidFill>
              </a:rPr>
              <a:t>Code of Federal Regulations</a:t>
            </a:r>
            <a:endParaRPr lang="en-US" dirty="0">
              <a:solidFill>
                <a:srgbClr val="FF0000"/>
              </a:solidFill>
              <a:cs typeface="B Nazanin" panose="00000400000000000000" pitchFamily="2" charset="-78"/>
            </a:endParaRPr>
          </a:p>
        </p:txBody>
      </p:sp>
      <p:sp>
        <p:nvSpPr>
          <p:cNvPr id="3" name="Text Placeholder 2">
            <a:extLst>
              <a:ext uri="{FF2B5EF4-FFF2-40B4-BE49-F238E27FC236}">
                <a16:creationId xmlns:a16="http://schemas.microsoft.com/office/drawing/2014/main" id="{028BC944-BC17-4F84-B733-AC4891DBA081}"/>
              </a:ext>
            </a:extLst>
          </p:cNvPr>
          <p:cNvSpPr>
            <a:spLocks noGrp="1"/>
          </p:cNvSpPr>
          <p:nvPr>
            <p:ph type="body" idx="1"/>
          </p:nvPr>
        </p:nvSpPr>
        <p:spPr>
          <a:xfrm>
            <a:off x="838200" y="1574800"/>
            <a:ext cx="10515600" cy="4602163"/>
          </a:xfrm>
        </p:spPr>
        <p:txBody>
          <a:bodyPr>
            <a:normAutofit/>
          </a:bodyPr>
          <a:lstStyle/>
          <a:p>
            <a:pPr marL="0" indent="0" algn="r">
              <a:buNone/>
            </a:pPr>
            <a:r>
              <a:rPr lang="fa-IR" dirty="0"/>
              <a:t>كميته ويژه </a:t>
            </a:r>
            <a:r>
              <a:rPr lang="en-US" dirty="0"/>
              <a:t>(</a:t>
            </a:r>
            <a:r>
              <a:rPr lang="en-US" b="1" dirty="0">
                <a:hlinkClick r:id="rId2"/>
              </a:rPr>
              <a:t>Public Health Service</a:t>
            </a:r>
            <a:r>
              <a:rPr lang="en-US" b="1" dirty="0"/>
              <a:t> : PHS)</a:t>
            </a:r>
            <a:r>
              <a:rPr lang="fa-IR" b="1" dirty="0"/>
              <a:t> </a:t>
            </a:r>
          </a:p>
          <a:p>
            <a:pPr marL="0" indent="0" algn="r">
              <a:buNone/>
            </a:pPr>
            <a:r>
              <a:rPr lang="fa-IR" dirty="0"/>
              <a:t>در سال 1981 قوانين فدرال </a:t>
            </a:r>
            <a:r>
              <a:rPr lang="en-US" dirty="0"/>
              <a:t>Code of Federal Regulations: CFR</a:t>
            </a:r>
            <a:r>
              <a:rPr lang="fa-IR" dirty="0"/>
              <a:t> را در اين حفاظت از سوژه‌هاي انساني تدوين و تصويب نمود. </a:t>
            </a:r>
          </a:p>
          <a:p>
            <a:pPr marL="0" indent="0" algn="r">
              <a:buNone/>
            </a:pPr>
            <a:r>
              <a:rPr lang="fa-IR" dirty="0"/>
              <a:t>سپس در سال 1991، </a:t>
            </a:r>
            <a:r>
              <a:rPr lang="en-US" dirty="0"/>
              <a:t>CFR </a:t>
            </a:r>
            <a:r>
              <a:rPr lang="fa-IR" dirty="0"/>
              <a:t> مبنايي براي قوانين و سياست‌هاي پايه حفاظت از سوژه‌هاي انساني قرار گرفت كه </a:t>
            </a:r>
            <a:r>
              <a:rPr lang="en-US" dirty="0"/>
              <a:t>the Common Rule </a:t>
            </a:r>
            <a:r>
              <a:rPr lang="fa-IR" dirty="0"/>
              <a:t> ناميده شد. </a:t>
            </a:r>
          </a:p>
          <a:p>
            <a:pPr marL="0" indent="0" algn="r">
              <a:buNone/>
            </a:pPr>
            <a:r>
              <a:rPr lang="fa-IR" dirty="0"/>
              <a:t>آن‌چه در (</a:t>
            </a:r>
            <a:r>
              <a:rPr lang="en-US" dirty="0"/>
              <a:t>the Common Rule (CFR </a:t>
            </a:r>
            <a:r>
              <a:rPr lang="fa-IR" dirty="0"/>
              <a:t> مورد تأكيد قرار گرفته است شامل موارد زير مي‌باشد: </a:t>
            </a:r>
          </a:p>
          <a:p>
            <a:pPr marL="914400" lvl="2" indent="0" algn="r">
              <a:buNone/>
            </a:pPr>
            <a:br>
              <a:rPr lang="fa-IR" dirty="0"/>
            </a:br>
            <a:r>
              <a:rPr lang="fa-IR" dirty="0"/>
              <a:t>1</a:t>
            </a:r>
            <a:r>
              <a:rPr lang="fa-IR" dirty="0">
                <a:solidFill>
                  <a:srgbClr val="7030A0"/>
                </a:solidFill>
              </a:rPr>
              <a:t>) تصويب طرح پژوهشي در کميته اخلاق قبل از اجراء </a:t>
            </a:r>
            <a:br>
              <a:rPr lang="fa-IR" dirty="0">
                <a:solidFill>
                  <a:srgbClr val="7030A0"/>
                </a:solidFill>
              </a:rPr>
            </a:br>
            <a:r>
              <a:rPr lang="fa-IR" dirty="0">
                <a:solidFill>
                  <a:srgbClr val="7030A0"/>
                </a:solidFill>
              </a:rPr>
              <a:t>2) رضايت آگاهانه كتبي و مستند </a:t>
            </a:r>
            <a:br>
              <a:rPr lang="fa-IR" dirty="0">
                <a:solidFill>
                  <a:srgbClr val="7030A0"/>
                </a:solidFill>
              </a:rPr>
            </a:br>
            <a:r>
              <a:rPr lang="fa-IR" dirty="0">
                <a:solidFill>
                  <a:srgbClr val="7030A0"/>
                </a:solidFill>
              </a:rPr>
              <a:t>3) انتخاب عادلانة شركت‌كنندگان در پژوهش </a:t>
            </a:r>
            <a:br>
              <a:rPr lang="fa-IR" dirty="0">
                <a:solidFill>
                  <a:srgbClr val="7030A0"/>
                </a:solidFill>
              </a:rPr>
            </a:br>
            <a:r>
              <a:rPr lang="fa-IR" dirty="0">
                <a:solidFill>
                  <a:srgbClr val="7030A0"/>
                </a:solidFill>
              </a:rPr>
              <a:t>4) محافظت ويژه از گروه‌هاي آسيب‌پذير </a:t>
            </a:r>
            <a:br>
              <a:rPr lang="fa-IR" dirty="0">
                <a:solidFill>
                  <a:srgbClr val="7030A0"/>
                </a:solidFill>
              </a:rPr>
            </a:br>
            <a:r>
              <a:rPr lang="fa-IR" dirty="0">
                <a:solidFill>
                  <a:srgbClr val="7030A0"/>
                </a:solidFill>
              </a:rPr>
              <a:t>5) تداوم نظارت بر پژوهش به تصويب رسيده تا پايان پژوهش </a:t>
            </a:r>
            <a:endParaRPr lang="en-US" b="1" dirty="0">
              <a:solidFill>
                <a:srgbClr val="7030A0"/>
              </a:solidFill>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98B289E1-F8E7-B924-D7B5-4D4F5CA39076}"/>
                  </a:ext>
                </a:extLst>
              </p:cNvPr>
              <p:cNvGraphicFramePr>
                <a:graphicFrameLocks noChangeAspect="1"/>
              </p:cNvGraphicFramePr>
              <p:nvPr>
                <p:extLst>
                  <p:ext uri="{D42A27DB-BD31-4B8C-83A1-F6EECF244321}">
                    <p14:modId xmlns:p14="http://schemas.microsoft.com/office/powerpoint/2010/main" val="2126643201"/>
                  </p:ext>
                </p:extLst>
              </p:nvPr>
            </p:nvGraphicFramePr>
            <p:xfrm>
              <a:off x="1056921" y="3429000"/>
              <a:ext cx="855133" cy="481012"/>
            </p:xfrm>
            <a:graphic>
              <a:graphicData uri="http://schemas.microsoft.com/office/powerpoint/2016/slidezoom">
                <pslz:sldZm>
                  <pslz:sldZmObj sldId="320" cId="2075616013">
                    <pslz:zmPr id="{679306C7-8A22-4BCC-A711-556E57750C49}" returnToParent="0" transitionDur="1000">
                      <p166:blipFill xmlns:p166="http://schemas.microsoft.com/office/powerpoint/2016/6/main">
                        <a:blip r:embed="rId3"/>
                        <a:stretch>
                          <a:fillRect/>
                        </a:stretch>
                      </p166:blipFill>
                      <p166:spPr xmlns:p166="http://schemas.microsoft.com/office/powerpoint/2016/6/main">
                        <a:xfrm>
                          <a:off x="0" y="0"/>
                          <a:ext cx="855133" cy="481012"/>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xmlns="" xmlns:pslz="http://schemas.microsoft.com/office/powerpoint/2016/slidezoom" id="{98B289E1-F8E7-B924-D7B5-4D4F5CA39076}"/>
                  </a:ext>
                </a:extLst>
              </p:cNvPr>
              <p:cNvPicPr>
                <a:picLocks noGrp="1" noRot="1" noChangeAspect="1" noMove="1" noResize="1" noEditPoints="1" noAdjustHandles="1" noChangeArrowheads="1" noChangeShapeType="1"/>
              </p:cNvPicPr>
              <p:nvPr/>
            </p:nvPicPr>
            <p:blipFill>
              <a:blip r:embed="rId5"/>
              <a:stretch>
                <a:fillRect/>
              </a:stretch>
            </p:blipFill>
            <p:spPr>
              <a:xfrm>
                <a:off x="1056921" y="3429000"/>
                <a:ext cx="855133" cy="481012"/>
              </a:xfrm>
              <a:prstGeom prst="rect">
                <a:avLst/>
              </a:prstGeom>
              <a:ln w="3175">
                <a:solidFill>
                  <a:prstClr val="ltGray"/>
                </a:solidFill>
              </a:ln>
            </p:spPr>
          </p:pic>
        </mc:Fallback>
      </mc:AlternateContent>
    </p:spTree>
    <p:extLst>
      <p:ext uri="{BB962C8B-B14F-4D97-AF65-F5344CB8AC3E}">
        <p14:creationId xmlns:p14="http://schemas.microsoft.com/office/powerpoint/2010/main" val="2320139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454FA-FBEC-3891-FB3A-778EE7471C22}"/>
              </a:ext>
            </a:extLst>
          </p:cNvPr>
          <p:cNvPicPr>
            <a:picLocks noChangeAspect="1"/>
          </p:cNvPicPr>
          <p:nvPr/>
        </p:nvPicPr>
        <p:blipFill rotWithShape="1">
          <a:blip r:embed="rId2"/>
          <a:srcRect r="192" b="15771"/>
          <a:stretch/>
        </p:blipFill>
        <p:spPr>
          <a:xfrm>
            <a:off x="1583267" y="358392"/>
            <a:ext cx="9254066" cy="5857200"/>
          </a:xfrm>
          <a:prstGeom prst="rect">
            <a:avLst/>
          </a:prstGeom>
        </p:spPr>
      </p:pic>
      <p:sp>
        <p:nvSpPr>
          <p:cNvPr id="2" name="Rectangle 1"/>
          <p:cNvSpPr/>
          <p:nvPr/>
        </p:nvSpPr>
        <p:spPr>
          <a:xfrm>
            <a:off x="0" y="6393934"/>
            <a:ext cx="2871812" cy="369332"/>
          </a:xfrm>
          <a:prstGeom prst="rect">
            <a:avLst/>
          </a:prstGeom>
        </p:spPr>
        <p:txBody>
          <a:bodyPr wrap="none">
            <a:spAutoFit/>
          </a:bodyPr>
          <a:lstStyle/>
          <a:p>
            <a:r>
              <a:rPr lang="en-US" dirty="0"/>
              <a:t> Health and Human Services </a:t>
            </a:r>
            <a:endParaRPr lang="fa-IR" dirty="0"/>
          </a:p>
        </p:txBody>
      </p:sp>
    </p:spTree>
    <p:extLst>
      <p:ext uri="{BB962C8B-B14F-4D97-AF65-F5344CB8AC3E}">
        <p14:creationId xmlns:p14="http://schemas.microsoft.com/office/powerpoint/2010/main" val="2075616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881B7-0149-485F-8578-B5D2388A8CBC}"/>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rPr>
              <a:t>بیانیه هلسینکی</a:t>
            </a:r>
            <a:r>
              <a:rPr lang="en-US" b="1" i="0" u="none" strike="noStrike" kern="1400" baseline="0" dirty="0">
                <a:solidFill>
                  <a:srgbClr val="002060"/>
                </a:solidFill>
                <a:latin typeface="Times New Roman" panose="02020603050405020304" pitchFamily="18" charset="0"/>
              </a:rPr>
              <a:t> </a:t>
            </a:r>
            <a:r>
              <a:rPr lang="en-US" b="1" i="0" u="none" strike="noStrike" kern="1400" baseline="0" dirty="0">
                <a:solidFill>
                  <a:srgbClr val="002060"/>
                </a:solidFill>
                <a:latin typeface="Times New Roman" panose="02020603050405020304" pitchFamily="18" charset="0"/>
                <a:cs typeface="B Nazanin" panose="00000400000000000000" pitchFamily="2" charset="-78"/>
              </a:rPr>
              <a:t>(Declaration of Helsinki) </a:t>
            </a:r>
          </a:p>
        </p:txBody>
      </p:sp>
      <p:sp>
        <p:nvSpPr>
          <p:cNvPr id="3" name="Text Placeholder 2">
            <a:extLst>
              <a:ext uri="{FF2B5EF4-FFF2-40B4-BE49-F238E27FC236}">
                <a16:creationId xmlns:a16="http://schemas.microsoft.com/office/drawing/2014/main" id="{7305CA5C-96EF-4535-ABA1-80763497BFE8}"/>
              </a:ext>
            </a:extLst>
          </p:cNvPr>
          <p:cNvSpPr>
            <a:spLocks noGrp="1"/>
          </p:cNvSpPr>
          <p:nvPr>
            <p:ph type="body" idx="1"/>
          </p:nvPr>
        </p:nvSpPr>
        <p:spPr/>
        <p:txBody>
          <a:bodyPr>
            <a:normAutofit/>
          </a:bodyPr>
          <a:lstStyle/>
          <a:p>
            <a:pPr marR="0" lvl="0" rtl="1"/>
            <a:r>
              <a:rPr lang="ar-SA" sz="2800" b="0" i="0" u="none" strike="noStrike" baseline="0" dirty="0">
                <a:cs typeface="B Nazanin" panose="00000400000000000000" pitchFamily="2" charset="-78"/>
              </a:rPr>
              <a:t>بيانيه هلسينکي يکي </a:t>
            </a:r>
            <a:r>
              <a:rPr lang="ar-SA" sz="2800" b="0" i="0" u="none" strike="noStrike" baseline="0" dirty="0">
                <a:solidFill>
                  <a:srgbClr val="FF0000"/>
                </a:solidFill>
                <a:cs typeface="B Nazanin" panose="00000400000000000000" pitchFamily="2" charset="-78"/>
              </a:rPr>
              <a:t>از مهم ترين اسناد بين المللي اخلاق در پژوهش </a:t>
            </a:r>
            <a:r>
              <a:rPr lang="ar-SA" sz="2800" b="0" i="0" u="none" strike="noStrike" baseline="0" dirty="0">
                <a:cs typeface="B Nazanin" panose="00000400000000000000" pitchFamily="2" charset="-78"/>
              </a:rPr>
              <a:t>بر روي نمونه هاي انساني است که تاکنون 7 بار و نسخه جديد در سال 2013 مورد بازنگري قرار گرفته است. </a:t>
            </a:r>
            <a:endParaRPr lang="en-US" sz="2800" b="0" i="0" u="none" strike="noStrike" baseline="0" dirty="0">
              <a:cs typeface="B Nazanin" panose="00000400000000000000" pitchFamily="2" charset="-78"/>
            </a:endParaRPr>
          </a:p>
          <a:p>
            <a:pPr marR="0" lvl="0" rtl="1"/>
            <a:endParaRPr lang="ar-SA" sz="2800" b="0" i="0" u="none" strike="noStrike" baseline="0" dirty="0">
              <a:cs typeface="B Nazanin" panose="00000400000000000000" pitchFamily="2" charset="-78"/>
            </a:endParaRPr>
          </a:p>
          <a:p>
            <a:pPr marR="0" lvl="0" rtl="1"/>
            <a:r>
              <a:rPr lang="ar-SA" sz="2800" b="0" i="0" u="none" strike="noStrike" baseline="0" dirty="0">
                <a:cs typeface="B Nazanin" panose="00000400000000000000" pitchFamily="2" charset="-78"/>
              </a:rPr>
              <a:t>ويرايش سال 2013 </a:t>
            </a:r>
            <a:r>
              <a:rPr lang="fa-IR" sz="2800" b="0" i="0" u="none" strike="noStrike" baseline="0" dirty="0">
                <a:cs typeface="B Nazanin" panose="00000400000000000000" pitchFamily="2" charset="-78"/>
              </a:rPr>
              <a:t> دارای</a:t>
            </a:r>
            <a:r>
              <a:rPr lang="ar-SA" sz="2800" b="0" i="0" u="none" strike="noStrike" baseline="0" dirty="0">
                <a:cs typeface="B Nazanin" panose="00000400000000000000" pitchFamily="2" charset="-78"/>
              </a:rPr>
              <a:t> چندين تغيير مهم است و در بخش هاي روشن تر و دقيق تري سازمان يافته است</a:t>
            </a:r>
            <a:r>
              <a:rPr lang="fa-IR" sz="2800" b="0" i="0" u="none" strike="noStrike" baseline="0" dirty="0">
                <a:cs typeface="B Nazanin" panose="00000400000000000000" pitchFamily="2" charset="-78"/>
              </a:rPr>
              <a:t>.</a:t>
            </a:r>
            <a:endParaRPr lang="ar-SA" sz="2800" b="0" i="0" u="none" strike="noStrike" baseline="0" dirty="0">
              <a:cs typeface="B Nazanin" panose="00000400000000000000" pitchFamily="2" charset="-78"/>
            </a:endParaRPr>
          </a:p>
          <a:p>
            <a:pPr marR="0" lvl="0" rtl="1"/>
            <a:r>
              <a:rPr lang="ar-SA" sz="2800" b="0" i="0" u="none" strike="noStrike" baseline="0" dirty="0">
                <a:cs typeface="B Nazanin" panose="00000400000000000000" pitchFamily="2" charset="-78"/>
              </a:rPr>
              <a:t>نسخه جديد </a:t>
            </a:r>
            <a:r>
              <a:rPr lang="ar-SA" sz="2800" b="1" i="0" u="none" strike="noStrike" baseline="0" dirty="0">
                <a:solidFill>
                  <a:srgbClr val="FF0000"/>
                </a:solidFill>
                <a:cs typeface="B Nazanin" panose="00000400000000000000" pitchFamily="2" charset="-78"/>
              </a:rPr>
              <a:t>دارای 37 بند و 12 موضوع  </a:t>
            </a:r>
            <a:r>
              <a:rPr lang="ar-SA" sz="2800" b="0" i="0" u="none" strike="noStrike" baseline="0" dirty="0">
                <a:cs typeface="B Nazanin" panose="00000400000000000000" pitchFamily="2" charset="-78"/>
              </a:rPr>
              <a:t>است.</a:t>
            </a:r>
            <a:endParaRPr lang="fa-IR" sz="2800" b="0" i="0" u="none" strike="noStrike" baseline="0" dirty="0">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10C115DA-71DD-D12C-A6D1-5D3D81C32C42}"/>
                  </a:ext>
                </a:extLst>
              </p:cNvPr>
              <p:cNvGraphicFramePr>
                <a:graphicFrameLocks noChangeAspect="1"/>
              </p:cNvGraphicFramePr>
              <p:nvPr>
                <p:extLst>
                  <p:ext uri="{D42A27DB-BD31-4B8C-83A1-F6EECF244321}">
                    <p14:modId xmlns:p14="http://schemas.microsoft.com/office/powerpoint/2010/main" val="523508277"/>
                  </p:ext>
                </p:extLst>
              </p:nvPr>
            </p:nvGraphicFramePr>
            <p:xfrm>
              <a:off x="5503333" y="5204884"/>
              <a:ext cx="1388533" cy="781050"/>
            </p:xfrm>
            <a:graphic>
              <a:graphicData uri="http://schemas.microsoft.com/office/powerpoint/2016/slidezoom">
                <pslz:sldZm>
                  <pslz:sldZmObj sldId="322" cId="591304767">
                    <pslz:zmPr id="{555F1A63-7FE3-461A-A504-8A0CCD75DD92}" returnToParent="0" transitionDur="1000">
                      <p166:blipFill xmlns:p166="http://schemas.microsoft.com/office/powerpoint/2016/6/main">
                        <a:blip r:embed="rId2"/>
                        <a:stretch>
                          <a:fillRect/>
                        </a:stretch>
                      </p166:blipFill>
                      <p166:spPr xmlns:p166="http://schemas.microsoft.com/office/powerpoint/2016/6/main">
                        <a:xfrm>
                          <a:off x="0" y="0"/>
                          <a:ext cx="1388533" cy="78105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xmlns="" xmlns:pslz="http://schemas.microsoft.com/office/powerpoint/2016/slidezoom" id="{10C115DA-71DD-D12C-A6D1-5D3D81C32C42}"/>
                  </a:ext>
                </a:extLst>
              </p:cNvPr>
              <p:cNvPicPr>
                <a:picLocks noGrp="1" noRot="1" noChangeAspect="1" noMove="1" noResize="1" noEditPoints="1" noAdjustHandles="1" noChangeArrowheads="1" noChangeShapeType="1"/>
              </p:cNvPicPr>
              <p:nvPr/>
            </p:nvPicPr>
            <p:blipFill>
              <a:blip r:embed="rId4"/>
              <a:stretch>
                <a:fillRect/>
              </a:stretch>
            </p:blipFill>
            <p:spPr>
              <a:xfrm>
                <a:off x="5503333" y="5204884"/>
                <a:ext cx="1388533" cy="781050"/>
              </a:xfrm>
              <a:prstGeom prst="rect">
                <a:avLst/>
              </a:prstGeom>
              <a:ln w="3175">
                <a:solidFill>
                  <a:prstClr val="ltGray"/>
                </a:solidFill>
              </a:ln>
            </p:spPr>
          </p:pic>
        </mc:Fallback>
      </mc:AlternateContent>
    </p:spTree>
    <p:extLst>
      <p:ext uri="{BB962C8B-B14F-4D97-AF65-F5344CB8AC3E}">
        <p14:creationId xmlns:p14="http://schemas.microsoft.com/office/powerpoint/2010/main" val="42590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5"/>
                                        </p:tgtEl>
                                      </p:cBhvr>
                                    </p:animEffect>
                                    <p:animScale>
                                      <p:cBhvr>
                                        <p:cTn id="7" dur="7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CAB7ED-545B-CCFF-3BCF-D1EF2FE57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467" y="114656"/>
            <a:ext cx="7086600" cy="6743344"/>
          </a:xfrm>
          <a:prstGeom prst="rect">
            <a:avLst/>
          </a:prstGeom>
        </p:spPr>
      </p:pic>
    </p:spTree>
    <p:extLst>
      <p:ext uri="{BB962C8B-B14F-4D97-AF65-F5344CB8AC3E}">
        <p14:creationId xmlns:p14="http://schemas.microsoft.com/office/powerpoint/2010/main" val="125500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881B7-0149-485F-8578-B5D2388A8CBC}"/>
              </a:ext>
            </a:extLst>
          </p:cNvPr>
          <p:cNvSpPr>
            <a:spLocks noGrp="1"/>
          </p:cNvSpPr>
          <p:nvPr>
            <p:ph type="title"/>
          </p:nvPr>
        </p:nvSpPr>
        <p:spPr/>
        <p:txBody>
          <a:bodyPr/>
          <a:lstStyle/>
          <a:p>
            <a:r>
              <a:rPr lang="ar-SA" sz="3600" b="1" i="0" u="none" strike="noStrike" kern="1400" baseline="0" dirty="0">
                <a:latin typeface="Times New Roman" panose="02020603050405020304" pitchFamily="18" charset="0"/>
              </a:rPr>
              <a:t>بیانیه هلسینکی</a:t>
            </a:r>
            <a:r>
              <a:rPr lang="en-US" sz="3600" b="1" i="0" u="none" strike="noStrike" kern="1400" baseline="0" dirty="0">
                <a:latin typeface="Times New Roman" panose="02020603050405020304" pitchFamily="18" charset="0"/>
              </a:rPr>
              <a:t> </a:t>
            </a:r>
            <a:r>
              <a:rPr lang="en-US" b="1" i="0" u="none" strike="noStrike" kern="1400" baseline="0" dirty="0">
                <a:latin typeface="Times New Roman" panose="02020603050405020304" pitchFamily="18" charset="0"/>
                <a:cs typeface="B Nazanin" panose="00000400000000000000" pitchFamily="2" charset="-78"/>
              </a:rPr>
              <a:t>(Declaration of Helsinki) </a:t>
            </a:r>
            <a:br>
              <a:rPr lang="en-US" b="1" i="0" u="none" strike="noStrike" kern="1400" baseline="0" dirty="0">
                <a:solidFill>
                  <a:srgbClr val="002060"/>
                </a:solidFill>
                <a:latin typeface="Times New Roman" panose="02020603050405020304" pitchFamily="18" charset="0"/>
                <a:cs typeface="B Nazanin" panose="00000400000000000000" pitchFamily="2" charset="-78"/>
              </a:rPr>
            </a:br>
            <a:r>
              <a:rPr lang="ar-SA" dirty="0">
                <a:solidFill>
                  <a:srgbClr val="FF0000"/>
                </a:solidFill>
                <a:cs typeface="B Nazanin" panose="00000400000000000000" pitchFamily="2" charset="-78"/>
              </a:rPr>
              <a:t>تغييرات  جدید </a:t>
            </a:r>
            <a:endParaRPr lang="en-US" b="1" i="0" u="none" strike="noStrike" kern="1400" baseline="0" dirty="0">
              <a:solidFill>
                <a:srgbClr val="FF0000"/>
              </a:solidFill>
              <a:latin typeface="Times New Roman" panose="02020603050405020304" pitchFamily="18" charset="0"/>
              <a:cs typeface="B Nazanin" panose="00000400000000000000" pitchFamily="2" charset="-78"/>
            </a:endParaRPr>
          </a:p>
        </p:txBody>
      </p:sp>
      <p:sp>
        <p:nvSpPr>
          <p:cNvPr id="3" name="Text Placeholder 2">
            <a:extLst>
              <a:ext uri="{FF2B5EF4-FFF2-40B4-BE49-F238E27FC236}">
                <a16:creationId xmlns:a16="http://schemas.microsoft.com/office/drawing/2014/main" id="{7305CA5C-96EF-4535-ABA1-80763497BFE8}"/>
              </a:ext>
            </a:extLst>
          </p:cNvPr>
          <p:cNvSpPr>
            <a:spLocks noGrp="1"/>
          </p:cNvSpPr>
          <p:nvPr>
            <p:ph type="body" idx="1"/>
          </p:nvPr>
        </p:nvSpPr>
        <p:spPr/>
        <p:txBody>
          <a:bodyPr>
            <a:normAutofit/>
          </a:bodyPr>
          <a:lstStyle/>
          <a:p>
            <a:pPr marR="0" lvl="0" rtl="1"/>
            <a:endParaRPr lang="en-US" sz="3200" b="1" i="0" u="none" strike="noStrike" baseline="0" dirty="0">
              <a:cs typeface="B Nazanin" panose="00000400000000000000" pitchFamily="2" charset="-78"/>
            </a:endParaRPr>
          </a:p>
          <a:p>
            <a:pPr marL="971550" marR="7200" lvl="1" indent="-514350">
              <a:buFont typeface="+mj-lt"/>
              <a:buAutoNum type="arabicPeriod"/>
            </a:pPr>
            <a:r>
              <a:rPr lang="ar-SA" sz="3600" b="0" i="0" u="none" strike="noStrike" baseline="0" dirty="0">
                <a:cs typeface="B Nazanin" panose="00000400000000000000" pitchFamily="2" charset="-78"/>
              </a:rPr>
              <a:t>تاکيد بيش تر بر </a:t>
            </a:r>
            <a:r>
              <a:rPr lang="ar-SA" sz="3600" b="0" i="0" u="none" strike="noStrike" baseline="0" dirty="0">
                <a:solidFill>
                  <a:srgbClr val="FF0000"/>
                </a:solidFill>
                <a:cs typeface="B Nazanin" panose="00000400000000000000" pitchFamily="2" charset="-78"/>
              </a:rPr>
              <a:t>حمايت از افراد آسيب پذير</a:t>
            </a:r>
          </a:p>
          <a:p>
            <a:pPr marL="971550" lvl="1" indent="-514350">
              <a:buFont typeface="+mj-lt"/>
              <a:buAutoNum type="arabicPeriod"/>
            </a:pPr>
            <a:r>
              <a:rPr lang="ar-SA" sz="3600" b="0" i="0" u="none" strike="noStrike" baseline="0" dirty="0">
                <a:cs typeface="B Nazanin" panose="00000400000000000000" pitchFamily="2" charset="-78"/>
              </a:rPr>
              <a:t>اضافه شدن يک بند مستقل در رابطه با </a:t>
            </a:r>
            <a:r>
              <a:rPr lang="ar-SA" sz="3600" b="0" i="0" u="none" strike="noStrike" baseline="0" dirty="0">
                <a:solidFill>
                  <a:srgbClr val="FF0000"/>
                </a:solidFill>
                <a:cs typeface="B Nazanin" panose="00000400000000000000" pitchFamily="2" charset="-78"/>
              </a:rPr>
              <a:t>جبران آسيب و درمان صدمات ناشي از پژوهش </a:t>
            </a:r>
          </a:p>
          <a:p>
            <a:pPr marL="971550" lvl="1" indent="-514350">
              <a:buFont typeface="+mj-lt"/>
              <a:buAutoNum type="arabicPeriod"/>
            </a:pPr>
            <a:r>
              <a:rPr lang="ar-SA" sz="3600" b="0" i="0" u="none" strike="noStrike" baseline="0" dirty="0">
                <a:cs typeface="B Nazanin" panose="00000400000000000000" pitchFamily="2" charset="-78"/>
              </a:rPr>
              <a:t>کسب </a:t>
            </a:r>
            <a:r>
              <a:rPr lang="ar-SA" sz="3600" b="0" i="0" u="none" strike="noStrike" baseline="0" dirty="0">
                <a:solidFill>
                  <a:srgbClr val="FF0000"/>
                </a:solidFill>
                <a:cs typeface="B Nazanin" panose="00000400000000000000" pitchFamily="2" charset="-78"/>
              </a:rPr>
              <a:t>رضايت آگاهانه حتي در مورد استفاده از نمونه هاي موجود در زيست بانک</a:t>
            </a:r>
          </a:p>
          <a:p>
            <a:pPr marL="971550" lvl="1" indent="-514350">
              <a:buFont typeface="+mj-lt"/>
              <a:buAutoNum type="arabicPeriod"/>
            </a:pPr>
            <a:r>
              <a:rPr lang="ar-SA" sz="3600" b="0" i="0" u="none" strike="noStrike" baseline="0" dirty="0">
                <a:cs typeface="B Nazanin" panose="00000400000000000000" pitchFamily="2" charset="-78"/>
              </a:rPr>
              <a:t>تمهيدات لازم </a:t>
            </a:r>
            <a:r>
              <a:rPr lang="ar-SA" sz="3600" b="0" i="0" u="none" strike="noStrike" baseline="0" dirty="0">
                <a:solidFill>
                  <a:srgbClr val="FF0000"/>
                </a:solidFill>
                <a:cs typeface="B Nazanin" panose="00000400000000000000" pitchFamily="2" charset="-78"/>
              </a:rPr>
              <a:t>پس از کارآزمايي</a:t>
            </a:r>
          </a:p>
        </p:txBody>
      </p:sp>
    </p:spTree>
    <p:extLst>
      <p:ext uri="{BB962C8B-B14F-4D97-AF65-F5344CB8AC3E}">
        <p14:creationId xmlns:p14="http://schemas.microsoft.com/office/powerpoint/2010/main" val="591304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D7F3-7A78-48DA-9E84-CD30151A9F03}"/>
              </a:ext>
            </a:extLst>
          </p:cNvPr>
          <p:cNvSpPr>
            <a:spLocks noGrp="1"/>
          </p:cNvSpPr>
          <p:nvPr>
            <p:ph type="title"/>
          </p:nvPr>
        </p:nvSpPr>
        <p:spPr>
          <a:xfrm>
            <a:off x="584200" y="365126"/>
            <a:ext cx="2819400" cy="2695574"/>
          </a:xfrm>
        </p:spPr>
        <p:txBody>
          <a:bodyPr>
            <a:normAutofit/>
          </a:bodyPr>
          <a:lstStyle/>
          <a:p>
            <a:pPr marR="0" rtl="1"/>
            <a:r>
              <a:rPr lang="ar-SA" b="1" i="0" u="none" strike="noStrike" kern="1400" baseline="0" dirty="0">
                <a:solidFill>
                  <a:srgbClr val="002060"/>
                </a:solidFill>
                <a:latin typeface="Times New Roman" panose="02020603050405020304" pitchFamily="18" charset="0"/>
              </a:rPr>
              <a:t>بیانیه هلسینکی</a:t>
            </a:r>
            <a:r>
              <a:rPr lang="en-US" b="1" i="0" u="none" strike="noStrike" kern="1400" baseline="0" dirty="0">
                <a:solidFill>
                  <a:srgbClr val="002060"/>
                </a:solidFill>
                <a:latin typeface="Times New Roman" panose="02020603050405020304" pitchFamily="18" charset="0"/>
                <a:cs typeface="B Nazanin" panose="00000400000000000000" pitchFamily="2" charset="-78"/>
              </a:rPr>
              <a:t>(Declaration of Helsinki) </a:t>
            </a:r>
          </a:p>
        </p:txBody>
      </p:sp>
      <p:graphicFrame>
        <p:nvGraphicFramePr>
          <p:cNvPr id="5" name="Table 4">
            <a:extLst>
              <a:ext uri="{FF2B5EF4-FFF2-40B4-BE49-F238E27FC236}">
                <a16:creationId xmlns:a16="http://schemas.microsoft.com/office/drawing/2014/main" id="{D05A6277-E174-4401-AA58-C775A9E09BD3}"/>
              </a:ext>
            </a:extLst>
          </p:cNvPr>
          <p:cNvGraphicFramePr/>
          <p:nvPr>
            <p:extLst>
              <p:ext uri="{D42A27DB-BD31-4B8C-83A1-F6EECF244321}">
                <p14:modId xmlns:p14="http://schemas.microsoft.com/office/powerpoint/2010/main" val="2294271982"/>
              </p:ext>
            </p:extLst>
          </p:nvPr>
        </p:nvGraphicFramePr>
        <p:xfrm>
          <a:off x="3898901" y="0"/>
          <a:ext cx="8293100" cy="6858001"/>
        </p:xfrm>
        <a:graphic>
          <a:graphicData uri="http://schemas.openxmlformats.org/drawingml/2006/table">
            <a:tbl>
              <a:tblPr rtl="1" firstRow="1" firstCol="1" bandRow="1"/>
              <a:tblGrid>
                <a:gridCol w="1100854">
                  <a:extLst>
                    <a:ext uri="{9D8B030D-6E8A-4147-A177-3AD203B41FA5}">
                      <a16:colId xmlns:a16="http://schemas.microsoft.com/office/drawing/2014/main" val="592053271"/>
                    </a:ext>
                  </a:extLst>
                </a:gridCol>
                <a:gridCol w="4902469">
                  <a:extLst>
                    <a:ext uri="{9D8B030D-6E8A-4147-A177-3AD203B41FA5}">
                      <a16:colId xmlns:a16="http://schemas.microsoft.com/office/drawing/2014/main" val="3958999002"/>
                    </a:ext>
                  </a:extLst>
                </a:gridCol>
                <a:gridCol w="2289777">
                  <a:extLst>
                    <a:ext uri="{9D8B030D-6E8A-4147-A177-3AD203B41FA5}">
                      <a16:colId xmlns:a16="http://schemas.microsoft.com/office/drawing/2014/main" val="2213561360"/>
                    </a:ext>
                  </a:extLst>
                </a:gridCol>
              </a:tblGrid>
              <a:tr h="700525">
                <a:tc gridSpan="3">
                  <a:txBody>
                    <a:bodyPr/>
                    <a:lstStyle/>
                    <a:p>
                      <a:pPr marL="0" marR="0" algn="ctr" rtl="1" fontAlgn="ctr">
                        <a:lnSpc>
                          <a:spcPct val="107000"/>
                        </a:lnSpc>
                        <a:spcBef>
                          <a:spcPts val="0"/>
                        </a:spcBef>
                        <a:spcAft>
                          <a:spcPts val="0"/>
                        </a:spcAft>
                      </a:pPr>
                      <a:r>
                        <a:rPr lang="ar-SA" sz="2800" b="1" i="0" u="none" strike="noStrike" dirty="0">
                          <a:solidFill>
                            <a:srgbClr val="7030A0"/>
                          </a:solidFill>
                          <a:effectLst/>
                          <a:latin typeface="Calibri" panose="020F0502020204030204" pitchFamily="34" charset="0"/>
                          <a:ea typeface="Calibri" panose="020F0502020204030204" pitchFamily="34" charset="0"/>
                          <a:cs typeface="B Nazanin" panose="00000400000000000000" pitchFamily="2" charset="-78"/>
                        </a:rPr>
                        <a:t>طبقه</a:t>
                      </a:r>
                      <a:r>
                        <a:rPr lang="ar-SA" sz="2800" b="1" i="0" u="none" strike="noStrike" dirty="0">
                          <a:effectLst/>
                          <a:latin typeface="Calibri" panose="020F0502020204030204" pitchFamily="34" charset="0"/>
                          <a:ea typeface="Calibri" panose="020F0502020204030204" pitchFamily="34" charset="0"/>
                          <a:cs typeface="B Nazanin" panose="00000400000000000000" pitchFamily="2" charset="-78"/>
                        </a:rPr>
                        <a:t> </a:t>
                      </a:r>
                      <a:r>
                        <a:rPr lang="ar-SA" sz="2800" b="1" i="0" u="none" strike="noStrike" dirty="0">
                          <a:solidFill>
                            <a:srgbClr val="7030A0"/>
                          </a:solidFill>
                          <a:effectLst/>
                          <a:latin typeface="Calibri" panose="020F0502020204030204" pitchFamily="34" charset="0"/>
                          <a:ea typeface="Calibri" panose="020F0502020204030204" pitchFamily="34" charset="0"/>
                          <a:cs typeface="B Nazanin" panose="00000400000000000000" pitchFamily="2" charset="-78"/>
                        </a:rPr>
                        <a:t>بندی موضوعی ویرایش 2013 بیانیه هلسینکی</a:t>
                      </a:r>
                      <a:endParaRPr lang="ar-SA" sz="4400" b="1" i="0" u="none" strike="noStrike" dirty="0">
                        <a:solidFill>
                          <a:srgbClr val="7030A0"/>
                        </a:solidFill>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2196729"/>
                  </a:ext>
                </a:extLst>
              </a:tr>
              <a:tr h="473652">
                <a:tc>
                  <a:txBody>
                    <a:bodyPr/>
                    <a:lstStyle/>
                    <a:p>
                      <a:pPr marL="0" marR="0" algn="ctr" rtl="1" fontAlgn="ctr">
                        <a:lnSpc>
                          <a:spcPct val="107000"/>
                        </a:lnSpc>
                        <a:spcBef>
                          <a:spcPts val="0"/>
                        </a:spcBef>
                        <a:spcAft>
                          <a:spcPts val="0"/>
                        </a:spcAft>
                      </a:pPr>
                      <a:r>
                        <a:rPr lang="fa-IR" sz="1100" b="1" i="0" u="none" strike="noStrike"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ردیف</a:t>
                      </a:r>
                      <a:endParaRPr lang="fa-IR" sz="1800" b="1" i="0" u="none" strike="noStrike" dirty="0">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rtl="1" fontAlgn="ctr">
                        <a:lnSpc>
                          <a:spcPct val="107000"/>
                        </a:lnSpc>
                        <a:spcBef>
                          <a:spcPts val="0"/>
                        </a:spcBef>
                        <a:spcAft>
                          <a:spcPts val="0"/>
                        </a:spcAft>
                      </a:pPr>
                      <a:r>
                        <a:rPr lang="ar-SA" sz="1100" b="1" i="0" u="none" strike="noStrike"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موضوع</a:t>
                      </a:r>
                      <a:endParaRPr lang="ar-SA" sz="1800" b="1" i="0" u="none" strike="noStrike" dirty="0">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rtl="1" fontAlgn="ctr">
                        <a:lnSpc>
                          <a:spcPct val="107000"/>
                        </a:lnSpc>
                        <a:spcBef>
                          <a:spcPts val="0"/>
                        </a:spcBef>
                        <a:spcAft>
                          <a:spcPts val="0"/>
                        </a:spcAft>
                      </a:pPr>
                      <a:r>
                        <a:rPr lang="ar-SA" sz="1100" b="1" i="0" u="none" strike="noStrike"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شماره بند مرتبط</a:t>
                      </a:r>
                      <a:endParaRPr lang="ar-SA" sz="1800" b="1" i="0" u="none" strike="noStrike" dirty="0">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8172176"/>
                  </a:ext>
                </a:extLst>
              </a:tr>
              <a:tr h="473652">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1</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fontAlgn="ctr">
                        <a:lnSpc>
                          <a:spcPct val="107000"/>
                        </a:lnSpc>
                        <a:spcBef>
                          <a:spcPts val="0"/>
                        </a:spcBef>
                        <a:spcAft>
                          <a:spcPts val="0"/>
                        </a:spcAft>
                      </a:pPr>
                      <a:r>
                        <a:rPr lang="ar-SA" sz="1200" b="1" i="0" u="none" strike="noStrike" dirty="0">
                          <a:effectLst/>
                          <a:latin typeface="Calibri" panose="020F0502020204030204" pitchFamily="34" charset="0"/>
                          <a:ea typeface="Calibri" panose="020F0502020204030204" pitchFamily="34" charset="0"/>
                          <a:cs typeface="B Nazanin" panose="00000400000000000000" pitchFamily="2" charset="-78"/>
                        </a:rPr>
                        <a:t>مقدمه</a:t>
                      </a:r>
                      <a:endParaRPr lang="ar-SA" sz="2000" b="1" i="0" u="none" strike="noStrike" dirty="0">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1 و 2</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178983"/>
                  </a:ext>
                </a:extLst>
              </a:tr>
              <a:tr h="473652">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2</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fontAlgn="ctr">
                        <a:lnSpc>
                          <a:spcPct val="107000"/>
                        </a:lnSpc>
                        <a:spcBef>
                          <a:spcPts val="0"/>
                        </a:spcBef>
                        <a:spcAft>
                          <a:spcPts val="0"/>
                        </a:spcAft>
                      </a:pPr>
                      <a:r>
                        <a:rPr lang="ar-SA" sz="1200" b="1" i="0" u="none" strike="noStrike">
                          <a:effectLst/>
                          <a:latin typeface="Calibri" panose="020F0502020204030204" pitchFamily="34" charset="0"/>
                          <a:ea typeface="Calibri" panose="020F0502020204030204" pitchFamily="34" charset="0"/>
                          <a:cs typeface="B Nazanin" panose="00000400000000000000" pitchFamily="2" charset="-78"/>
                        </a:rPr>
                        <a:t>اصول کلی</a:t>
                      </a:r>
                      <a:endParaRPr lang="ar-SA" sz="2000" b="1"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15-3</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715053"/>
                  </a:ext>
                </a:extLst>
              </a:tr>
              <a:tr h="473652">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3</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fontAlgn="ctr">
                        <a:lnSpc>
                          <a:spcPct val="107000"/>
                        </a:lnSpc>
                        <a:spcBef>
                          <a:spcPts val="0"/>
                        </a:spcBef>
                        <a:spcAft>
                          <a:spcPts val="0"/>
                        </a:spcAft>
                      </a:pPr>
                      <a:r>
                        <a:rPr lang="ar-SA" sz="1200" b="1" i="0" u="none" strike="noStrike">
                          <a:effectLst/>
                          <a:latin typeface="Calibri" panose="020F0502020204030204" pitchFamily="34" charset="0"/>
                          <a:ea typeface="Calibri" panose="020F0502020204030204" pitchFamily="34" charset="0"/>
                          <a:cs typeface="B Nazanin" panose="00000400000000000000" pitchFamily="2" charset="-78"/>
                        </a:rPr>
                        <a:t>خطرات، بارها و فواید</a:t>
                      </a:r>
                      <a:endParaRPr lang="ar-SA" sz="2000" b="1"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18-16</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261226"/>
                  </a:ext>
                </a:extLst>
              </a:tr>
              <a:tr h="473652">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4</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fontAlgn="ctr">
                        <a:lnSpc>
                          <a:spcPct val="107000"/>
                        </a:lnSpc>
                        <a:spcBef>
                          <a:spcPts val="0"/>
                        </a:spcBef>
                        <a:spcAft>
                          <a:spcPts val="0"/>
                        </a:spcAft>
                      </a:pPr>
                      <a:r>
                        <a:rPr lang="ar-SA" sz="1200" b="1" i="0" u="none" strike="noStrike">
                          <a:effectLst/>
                          <a:latin typeface="Calibri" panose="020F0502020204030204" pitchFamily="34" charset="0"/>
                          <a:ea typeface="Calibri" panose="020F0502020204030204" pitchFamily="34" charset="0"/>
                          <a:cs typeface="B Nazanin" panose="00000400000000000000" pitchFamily="2" charset="-78"/>
                        </a:rPr>
                        <a:t>گروهها و افراد اسیب پذیر</a:t>
                      </a:r>
                      <a:endParaRPr lang="ar-SA" sz="2000" b="1"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20-19</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275000"/>
                  </a:ext>
                </a:extLst>
              </a:tr>
              <a:tr h="473652">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5</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fontAlgn="ctr">
                        <a:lnSpc>
                          <a:spcPct val="107000"/>
                        </a:lnSpc>
                        <a:spcBef>
                          <a:spcPts val="0"/>
                        </a:spcBef>
                        <a:spcAft>
                          <a:spcPts val="0"/>
                        </a:spcAft>
                      </a:pPr>
                      <a:r>
                        <a:rPr lang="ar-SA" sz="1200" b="1" i="0" u="none" strike="noStrike">
                          <a:effectLst/>
                          <a:latin typeface="Calibri" panose="020F0502020204030204" pitchFamily="34" charset="0"/>
                          <a:ea typeface="Calibri" panose="020F0502020204030204" pitchFamily="34" charset="0"/>
                          <a:cs typeface="B Nazanin" panose="00000400000000000000" pitchFamily="2" charset="-78"/>
                        </a:rPr>
                        <a:t>الزامات علمی و پرتکل های پژوهشی</a:t>
                      </a:r>
                      <a:endParaRPr lang="ar-SA" sz="2000" b="1"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22-21</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3881"/>
                  </a:ext>
                </a:extLst>
              </a:tr>
              <a:tr h="473652">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6</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fontAlgn="ctr">
                        <a:lnSpc>
                          <a:spcPct val="107000"/>
                        </a:lnSpc>
                        <a:spcBef>
                          <a:spcPts val="0"/>
                        </a:spcBef>
                        <a:spcAft>
                          <a:spcPts val="0"/>
                        </a:spcAft>
                      </a:pPr>
                      <a:r>
                        <a:rPr lang="ar-SA" sz="1200" b="1" i="0" u="none" strike="noStrike">
                          <a:effectLst/>
                          <a:latin typeface="Calibri" panose="020F0502020204030204" pitchFamily="34" charset="0"/>
                          <a:ea typeface="Calibri" panose="020F0502020204030204" pitchFamily="34" charset="0"/>
                          <a:cs typeface="B Nazanin" panose="00000400000000000000" pitchFamily="2" charset="-78"/>
                        </a:rPr>
                        <a:t>کمیته اخلاق در پژوهش</a:t>
                      </a:r>
                      <a:endParaRPr lang="ar-SA" sz="2000" b="1"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23</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343373"/>
                  </a:ext>
                </a:extLst>
              </a:tr>
              <a:tr h="473652">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7</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fontAlgn="ctr">
                        <a:lnSpc>
                          <a:spcPct val="107000"/>
                        </a:lnSpc>
                        <a:spcBef>
                          <a:spcPts val="0"/>
                        </a:spcBef>
                        <a:spcAft>
                          <a:spcPts val="0"/>
                        </a:spcAft>
                      </a:pPr>
                      <a:r>
                        <a:rPr lang="ar-SA" sz="1200" b="1" i="0" u="none" strike="noStrike">
                          <a:effectLst/>
                          <a:latin typeface="Calibri" panose="020F0502020204030204" pitchFamily="34" charset="0"/>
                          <a:ea typeface="Calibri" panose="020F0502020204030204" pitchFamily="34" charset="0"/>
                          <a:cs typeface="B Nazanin" panose="00000400000000000000" pitchFamily="2" charset="-78"/>
                        </a:rPr>
                        <a:t>حریم خصوصی و رازداری</a:t>
                      </a:r>
                      <a:endParaRPr lang="ar-SA" sz="2000" b="1"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24</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250143"/>
                  </a:ext>
                </a:extLst>
              </a:tr>
              <a:tr h="473652">
                <a:tc>
                  <a:txBody>
                    <a:bodyPr/>
                    <a:lstStyle/>
                    <a:p>
                      <a:pPr marL="0" marR="0" algn="ctr" rtl="1" fontAlgn="ctr">
                        <a:lnSpc>
                          <a:spcPct val="107000"/>
                        </a:lnSpc>
                        <a:spcBef>
                          <a:spcPts val="0"/>
                        </a:spcBef>
                        <a:spcAft>
                          <a:spcPts val="0"/>
                        </a:spcAft>
                      </a:pPr>
                      <a:r>
                        <a:rPr lang="ar-SA" sz="1100" b="0" i="0" u="none" strike="noStrike" dirty="0">
                          <a:effectLst/>
                          <a:latin typeface="Calibri" panose="020F0502020204030204" pitchFamily="34" charset="0"/>
                          <a:ea typeface="Calibri" panose="020F0502020204030204" pitchFamily="34" charset="0"/>
                          <a:cs typeface="Calibri" panose="020F0502020204030204" pitchFamily="34" charset="0"/>
                        </a:rPr>
                        <a:t>8</a:t>
                      </a:r>
                      <a:endParaRPr lang="ar-SA" sz="1800" b="0" i="0" u="none" strike="noStrike" dirty="0">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fontAlgn="ctr">
                        <a:lnSpc>
                          <a:spcPct val="107000"/>
                        </a:lnSpc>
                        <a:spcBef>
                          <a:spcPts val="0"/>
                        </a:spcBef>
                        <a:spcAft>
                          <a:spcPts val="0"/>
                        </a:spcAft>
                      </a:pPr>
                      <a:r>
                        <a:rPr lang="ar-SA" sz="1200" b="1" i="0" u="none" strike="noStrike" dirty="0">
                          <a:effectLst/>
                          <a:latin typeface="Calibri" panose="020F0502020204030204" pitchFamily="34" charset="0"/>
                          <a:ea typeface="Calibri" panose="020F0502020204030204" pitchFamily="34" charset="0"/>
                          <a:cs typeface="B Nazanin" panose="00000400000000000000" pitchFamily="2" charset="-78"/>
                        </a:rPr>
                        <a:t>رضایت اگاهانه</a:t>
                      </a:r>
                      <a:endParaRPr lang="ar-SA" sz="2000" b="1" i="0" u="none" strike="noStrike" dirty="0">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32-25</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012729"/>
                  </a:ext>
                </a:extLst>
              </a:tr>
              <a:tr h="473652">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9</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fontAlgn="ctr">
                        <a:lnSpc>
                          <a:spcPct val="107000"/>
                        </a:lnSpc>
                        <a:spcBef>
                          <a:spcPts val="0"/>
                        </a:spcBef>
                        <a:spcAft>
                          <a:spcPts val="0"/>
                        </a:spcAft>
                      </a:pPr>
                      <a:r>
                        <a:rPr lang="ar-SA" sz="1200" b="1" i="0" u="none" strike="noStrike">
                          <a:effectLst/>
                          <a:latin typeface="Calibri" panose="020F0502020204030204" pitchFamily="34" charset="0"/>
                          <a:ea typeface="Calibri" panose="020F0502020204030204" pitchFamily="34" charset="0"/>
                          <a:cs typeface="B Nazanin" panose="00000400000000000000" pitchFamily="2" charset="-78"/>
                        </a:rPr>
                        <a:t>استفاده از دارونما</a:t>
                      </a:r>
                      <a:endParaRPr lang="ar-SA" sz="2000" b="1"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33</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421939"/>
                  </a:ext>
                </a:extLst>
              </a:tr>
              <a:tr h="473652">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10</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fontAlgn="ctr">
                        <a:lnSpc>
                          <a:spcPct val="107000"/>
                        </a:lnSpc>
                        <a:spcBef>
                          <a:spcPts val="0"/>
                        </a:spcBef>
                        <a:spcAft>
                          <a:spcPts val="0"/>
                        </a:spcAft>
                      </a:pPr>
                      <a:r>
                        <a:rPr lang="ar-SA" sz="1200" b="1" i="0" u="none" strike="noStrike">
                          <a:effectLst/>
                          <a:latin typeface="Calibri" panose="020F0502020204030204" pitchFamily="34" charset="0"/>
                          <a:ea typeface="Calibri" panose="020F0502020204030204" pitchFamily="34" charset="0"/>
                          <a:cs typeface="B Nazanin" panose="00000400000000000000" pitchFamily="2" charset="-78"/>
                        </a:rPr>
                        <a:t>شروط و مقررات پس از کارآزمایی</a:t>
                      </a:r>
                      <a:endParaRPr lang="ar-SA" sz="2000" b="1"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34</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356235"/>
                  </a:ext>
                </a:extLst>
              </a:tr>
              <a:tr h="473652">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11</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fontAlgn="ctr">
                        <a:lnSpc>
                          <a:spcPct val="107000"/>
                        </a:lnSpc>
                        <a:spcBef>
                          <a:spcPts val="0"/>
                        </a:spcBef>
                        <a:spcAft>
                          <a:spcPts val="0"/>
                        </a:spcAft>
                      </a:pPr>
                      <a:r>
                        <a:rPr lang="ar-SA" sz="1200" b="1" i="0" u="none" strike="noStrike">
                          <a:effectLst/>
                          <a:latin typeface="Calibri" panose="020F0502020204030204" pitchFamily="34" charset="0"/>
                          <a:ea typeface="Calibri" panose="020F0502020204030204" pitchFamily="34" charset="0"/>
                          <a:cs typeface="B Nazanin" panose="00000400000000000000" pitchFamily="2" charset="-78"/>
                        </a:rPr>
                        <a:t>ثبت و چاپ پژوهش و انتشار یافته ها</a:t>
                      </a:r>
                      <a:endParaRPr lang="ar-SA" sz="2000" b="1"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36-35</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819569"/>
                  </a:ext>
                </a:extLst>
              </a:tr>
              <a:tr h="473652">
                <a:tc>
                  <a:txBody>
                    <a:bodyPr/>
                    <a:lstStyle/>
                    <a:p>
                      <a:pPr marL="0" marR="0" algn="ctr" rtl="1" fontAlgn="ctr">
                        <a:lnSpc>
                          <a:spcPct val="107000"/>
                        </a:lnSpc>
                        <a:spcBef>
                          <a:spcPts val="0"/>
                        </a:spcBef>
                        <a:spcAft>
                          <a:spcPts val="0"/>
                        </a:spcAft>
                      </a:pPr>
                      <a:r>
                        <a:rPr lang="ar-SA" sz="1100" b="0" i="0" u="none" strike="noStrike">
                          <a:effectLst/>
                          <a:latin typeface="Calibri" panose="020F0502020204030204" pitchFamily="34" charset="0"/>
                          <a:ea typeface="Calibri" panose="020F0502020204030204" pitchFamily="34" charset="0"/>
                          <a:cs typeface="Calibri" panose="020F0502020204030204" pitchFamily="34" charset="0"/>
                        </a:rPr>
                        <a:t>12</a:t>
                      </a:r>
                      <a:endParaRPr lang="ar-SA" sz="1800" b="0" i="0" u="none" strike="noStrike">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fontAlgn="ctr">
                        <a:lnSpc>
                          <a:spcPct val="107000"/>
                        </a:lnSpc>
                        <a:spcBef>
                          <a:spcPts val="0"/>
                        </a:spcBef>
                        <a:spcAft>
                          <a:spcPts val="0"/>
                        </a:spcAft>
                      </a:pPr>
                      <a:r>
                        <a:rPr lang="ar-SA" sz="1200" b="1" i="0" u="none" strike="noStrike" dirty="0">
                          <a:effectLst/>
                          <a:latin typeface="Calibri" panose="020F0502020204030204" pitchFamily="34" charset="0"/>
                          <a:ea typeface="Calibri" panose="020F0502020204030204" pitchFamily="34" charset="0"/>
                          <a:cs typeface="B Nazanin" panose="00000400000000000000" pitchFamily="2" charset="-78"/>
                        </a:rPr>
                        <a:t>مداخله های تائید نشده در طبابت بالینی</a:t>
                      </a:r>
                      <a:endParaRPr lang="ar-SA" sz="2000" b="1" i="0" u="none" strike="noStrike" dirty="0">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lnSpc>
                          <a:spcPct val="107000"/>
                        </a:lnSpc>
                        <a:spcBef>
                          <a:spcPts val="0"/>
                        </a:spcBef>
                        <a:spcAft>
                          <a:spcPts val="0"/>
                        </a:spcAft>
                      </a:pPr>
                      <a:r>
                        <a:rPr lang="ar-SA" sz="1100" b="0" i="0" u="none" strike="noStrike" dirty="0">
                          <a:effectLst/>
                          <a:latin typeface="Calibri" panose="020F0502020204030204" pitchFamily="34" charset="0"/>
                          <a:ea typeface="Calibri" panose="020F0502020204030204" pitchFamily="34" charset="0"/>
                          <a:cs typeface="Calibri" panose="020F0502020204030204" pitchFamily="34" charset="0"/>
                        </a:rPr>
                        <a:t>37</a:t>
                      </a:r>
                      <a:endParaRPr lang="ar-SA" sz="1800" b="0" i="0" u="none" strike="noStrike" dirty="0">
                        <a:effectLst/>
                        <a:latin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366152"/>
                  </a:ext>
                </a:extLst>
              </a:tr>
            </a:tbl>
          </a:graphicData>
        </a:graphic>
      </p:graphicFrame>
    </p:spTree>
    <p:extLst>
      <p:ext uri="{BB962C8B-B14F-4D97-AF65-F5344CB8AC3E}">
        <p14:creationId xmlns:p14="http://schemas.microsoft.com/office/powerpoint/2010/main" val="2905919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A303-9EA7-4FD8-AF7A-53A0D60AD2E1}"/>
              </a:ext>
            </a:extLst>
          </p:cNvPr>
          <p:cNvSpPr>
            <a:spLocks noGrp="1"/>
          </p:cNvSpPr>
          <p:nvPr>
            <p:ph type="title"/>
          </p:nvPr>
        </p:nvSpPr>
        <p:spPr/>
        <p:txBody>
          <a:bodyPr/>
          <a:lstStyle/>
          <a:p>
            <a:pPr marR="0" rtl="1"/>
            <a:r>
              <a:rPr lang="fa-IR" b="1" i="0" u="none" strike="noStrike" kern="1400" baseline="0" dirty="0">
                <a:solidFill>
                  <a:srgbClr val="002060"/>
                </a:solidFill>
                <a:latin typeface="Times New Roman" panose="02020603050405020304" pitchFamily="18" charset="0"/>
                <a:cs typeface="B Nazanin" panose="00000400000000000000" pitchFamily="2" charset="-78"/>
              </a:rPr>
              <a:t>تائیدیه کمیته بررسی اخلاق</a:t>
            </a:r>
            <a:br>
              <a:rPr lang="fa-IR" b="1" i="0" u="none" strike="noStrike" kern="1400" baseline="0" dirty="0">
                <a:solidFill>
                  <a:srgbClr val="002060"/>
                </a:solidFill>
                <a:latin typeface="Times New Roman" panose="02020603050405020304" pitchFamily="18" charset="0"/>
                <a:cs typeface="B Nazanin" panose="00000400000000000000" pitchFamily="2" charset="-78"/>
              </a:rPr>
            </a:br>
            <a:r>
              <a:rPr lang="ar-SA" b="1" i="0" u="none" strike="noStrike" kern="1400" baseline="0" dirty="0">
                <a:solidFill>
                  <a:srgbClr val="002060"/>
                </a:solidFill>
                <a:latin typeface="Times New Roman" panose="02020603050405020304" pitchFamily="18" charset="0"/>
                <a:cs typeface="B Nazanin" panose="00000400000000000000" pitchFamily="2" charset="-78"/>
              </a:rPr>
              <a:t> </a:t>
            </a:r>
            <a:r>
              <a:rPr lang="en-US" b="1" i="0" u="none" strike="noStrike" kern="1400" baseline="0" dirty="0">
                <a:solidFill>
                  <a:srgbClr val="002060"/>
                </a:solidFill>
                <a:latin typeface="Times New Roman" panose="02020603050405020304" pitchFamily="18" charset="0"/>
                <a:cs typeface="B Nazanin" panose="00000400000000000000" pitchFamily="2" charset="-78"/>
              </a:rPr>
              <a:t>(Ethics Review Committee Approval)</a:t>
            </a:r>
          </a:p>
        </p:txBody>
      </p:sp>
      <p:sp>
        <p:nvSpPr>
          <p:cNvPr id="3" name="Text Placeholder 2">
            <a:extLst>
              <a:ext uri="{FF2B5EF4-FFF2-40B4-BE49-F238E27FC236}">
                <a16:creationId xmlns:a16="http://schemas.microsoft.com/office/drawing/2014/main" id="{A15EDD0F-357B-4CE4-A7BC-9BFEA0D7C4C2}"/>
              </a:ext>
            </a:extLst>
          </p:cNvPr>
          <p:cNvSpPr>
            <a:spLocks noGrp="1"/>
          </p:cNvSpPr>
          <p:nvPr>
            <p:ph type="body" idx="1"/>
          </p:nvPr>
        </p:nvSpPr>
        <p:spPr>
          <a:xfrm>
            <a:off x="838200" y="1825625"/>
            <a:ext cx="10515600" cy="4667250"/>
          </a:xfrm>
        </p:spPr>
        <p:txBody>
          <a:bodyPr>
            <a:normAutofit/>
          </a:bodyPr>
          <a:lstStyle/>
          <a:p>
            <a:pPr marR="0" lvl="0" rtl="1"/>
            <a:r>
              <a:rPr lang="ar-SA" b="0" i="0" u="none" strike="noStrike" baseline="0" dirty="0">
                <a:solidFill>
                  <a:srgbClr val="7030A0"/>
                </a:solidFill>
                <a:cs typeface="B Titr" panose="00000700000000000000" pitchFamily="2" charset="-78"/>
              </a:rPr>
              <a:t>بند </a:t>
            </a:r>
            <a:r>
              <a:rPr lang="fa-IR" b="0" i="0" u="none" strike="noStrike" baseline="0" dirty="0">
                <a:solidFill>
                  <a:srgbClr val="7030A0"/>
                </a:solidFill>
                <a:latin typeface="Times New Roman" panose="02020603050405020304" pitchFamily="18" charset="0"/>
                <a:cs typeface="B Titr" panose="00000700000000000000" pitchFamily="2" charset="-78"/>
              </a:rPr>
              <a:t>23</a:t>
            </a:r>
            <a:r>
              <a:rPr lang="fa-IR" b="0" i="0" u="none" strike="noStrike" baseline="0" dirty="0">
                <a:latin typeface="Times New Roman" panose="02020603050405020304" pitchFamily="18" charset="0"/>
                <a:cs typeface="B Nazanin" panose="00000400000000000000" pitchFamily="2" charset="-78"/>
              </a:rPr>
              <a:t> </a:t>
            </a:r>
            <a:r>
              <a:rPr lang="en-US" b="0" i="0" u="none" strike="noStrike" baseline="0" dirty="0">
                <a:latin typeface="Times New Roman" panose="02020603050405020304" pitchFamily="18" charset="0"/>
                <a:cs typeface="B Nazanin" panose="00000400000000000000" pitchFamily="2" charset="-78"/>
              </a:rPr>
              <a:t> DOH </a:t>
            </a:r>
            <a:r>
              <a:rPr lang="ar-SA" b="0" i="0" u="none" strike="noStrike" baseline="0" dirty="0">
                <a:latin typeface="Times New Roman" panose="02020603050405020304" pitchFamily="18" charset="0"/>
                <a:cs typeface="B Nazanin" panose="00000400000000000000" pitchFamily="2" charset="-78"/>
              </a:rPr>
              <a:t>تصریح می کند که هر پروپوزال تحقیق پزشکی کـه </a:t>
            </a:r>
            <a:r>
              <a:rPr lang="ar-SA" b="0" i="0" u="none" strike="noStrike" baseline="0" dirty="0">
                <a:solidFill>
                  <a:srgbClr val="FF0000"/>
                </a:solidFill>
                <a:latin typeface="Times New Roman" panose="02020603050405020304" pitchFamily="18" charset="0"/>
                <a:cs typeface="B Nazanin" panose="00000400000000000000" pitchFamily="2" charset="-78"/>
              </a:rPr>
              <a:t>روی سوژه های انسانی </a:t>
            </a:r>
            <a:r>
              <a:rPr lang="ar-SA" b="0" i="0" u="none" strike="noStrike" baseline="0" dirty="0">
                <a:latin typeface="Times New Roman" panose="02020603050405020304" pitchFamily="18" charset="0"/>
                <a:cs typeface="B Nazanin" panose="00000400000000000000" pitchFamily="2" charset="-78"/>
              </a:rPr>
              <a:t>کار می کند باید قبل از شروع کـار، </a:t>
            </a:r>
            <a:r>
              <a:rPr lang="ar-SA" b="0" i="0" u="none" strike="noStrike" baseline="0" dirty="0">
                <a:solidFill>
                  <a:srgbClr val="FF0000"/>
                </a:solidFill>
                <a:latin typeface="Times New Roman" panose="02020603050405020304" pitchFamily="18" charset="0"/>
                <a:cs typeface="B Nazanin" panose="00000400000000000000" pitchFamily="2" charset="-78"/>
              </a:rPr>
              <a:t>بوسـیله ی یـک کمیتـه مـستقل اخلاقی بررسی و تأیید </a:t>
            </a:r>
            <a:r>
              <a:rPr lang="ar-SA" b="0" i="0" u="none" strike="noStrike" baseline="0" dirty="0">
                <a:latin typeface="Times New Roman" panose="02020603050405020304" pitchFamily="18" charset="0"/>
                <a:cs typeface="B Nazanin" panose="00000400000000000000" pitchFamily="2" charset="-78"/>
              </a:rPr>
              <a:t>شود.</a:t>
            </a:r>
            <a:endParaRPr lang="en-US" b="0" i="0" u="none" strike="noStrike" baseline="0" dirty="0">
              <a:latin typeface="Times New Roman" panose="02020603050405020304" pitchFamily="18" charset="0"/>
              <a:cs typeface="B Nazanin" panose="00000400000000000000" pitchFamily="2" charset="-78"/>
            </a:endParaRPr>
          </a:p>
          <a:p>
            <a:pPr marR="0" lvl="0" rtl="1"/>
            <a:endParaRPr lang="ar-SA" b="0" i="0" u="none" strike="noStrike" baseline="0" dirty="0">
              <a:latin typeface="Times New Roman" panose="02020603050405020304" pitchFamily="18" charset="0"/>
              <a:cs typeface="B Nazanin" panose="00000400000000000000" pitchFamily="2" charset="-78"/>
            </a:endParaRPr>
          </a:p>
          <a:p>
            <a:pPr marR="0" lvl="0" rtl="1"/>
            <a:r>
              <a:rPr lang="ar-SA" b="0" i="0" u="none" strike="noStrike" baseline="0" dirty="0">
                <a:solidFill>
                  <a:srgbClr val="FF0000"/>
                </a:solidFill>
                <a:cs typeface="B Titr" panose="00000700000000000000" pitchFamily="2" charset="-78"/>
              </a:rPr>
              <a:t> </a:t>
            </a:r>
            <a:r>
              <a:rPr lang="ar-SA" b="1" i="0" u="sng" strike="noStrike" baseline="0" dirty="0">
                <a:solidFill>
                  <a:srgbClr val="FF0000"/>
                </a:solidFill>
                <a:cs typeface="B Titr" panose="00000700000000000000" pitchFamily="2" charset="-78"/>
              </a:rPr>
              <a:t>برای گـرفتن تأییدیـه محقق باید اقدامات زیر را انجام دهد:</a:t>
            </a:r>
          </a:p>
          <a:p>
            <a:pPr marL="1371600" marR="7200" lvl="2" indent="-457200">
              <a:buFont typeface="+mj-lt"/>
              <a:buAutoNum type="arabicPeriod"/>
            </a:pPr>
            <a:r>
              <a:rPr lang="ar-SA" sz="2800" b="0" i="0" u="none" strike="noStrike" baseline="0" dirty="0">
                <a:cs typeface="B Nazanin" panose="00000400000000000000" pitchFamily="2" charset="-78"/>
              </a:rPr>
              <a:t>هـدف و متـدولوژی (روش اجرا) پروژه را توضیح دهند</a:t>
            </a:r>
            <a:r>
              <a:rPr lang="fa-IR" sz="2800" b="0" i="0" u="none" strike="noStrike" baseline="0" dirty="0">
                <a:cs typeface="B Nazanin" panose="00000400000000000000" pitchFamily="2" charset="-78"/>
              </a:rPr>
              <a:t>.</a:t>
            </a:r>
            <a:endParaRPr lang="ar-SA" sz="2800" b="0" i="0" u="none" strike="noStrike" baseline="0" dirty="0">
              <a:cs typeface="B Nazanin" panose="00000400000000000000" pitchFamily="2" charset="-78"/>
            </a:endParaRPr>
          </a:p>
          <a:p>
            <a:pPr marL="1371600" lvl="2" indent="-457200">
              <a:buFont typeface="+mj-lt"/>
              <a:buAutoNum type="arabicPeriod"/>
            </a:pPr>
            <a:r>
              <a:rPr lang="ar-SA" sz="2800" b="0" i="0" u="none" strike="noStrike" baseline="0" dirty="0">
                <a:cs typeface="B Nazanin" panose="00000400000000000000" pitchFamily="2" charset="-78"/>
              </a:rPr>
              <a:t>نشان دهند که چگونه سـوژه هـای تحقیـق (انـسانها) بکـار گرفته می شوند.</a:t>
            </a:r>
          </a:p>
          <a:p>
            <a:pPr marL="1371600" lvl="2" indent="-457200">
              <a:buFont typeface="+mj-lt"/>
              <a:buAutoNum type="arabicPeriod"/>
            </a:pPr>
            <a:r>
              <a:rPr lang="ar-SA" sz="2800" b="0" i="0" u="none" strike="noStrike" baseline="0" dirty="0">
                <a:cs typeface="B Nazanin" panose="00000400000000000000" pitchFamily="2" charset="-78"/>
              </a:rPr>
              <a:t>چگونه رضایت آنها کسب و چگونه حریم خصوصی آنها حفظ خواهد شد.</a:t>
            </a:r>
          </a:p>
          <a:p>
            <a:pPr marL="1371600" lvl="2" indent="-457200">
              <a:buFont typeface="+mj-lt"/>
              <a:buAutoNum type="arabicPeriod"/>
            </a:pPr>
            <a:r>
              <a:rPr lang="ar-SA" sz="2800" b="0" i="0" u="none" strike="noStrike" baseline="0" dirty="0">
                <a:cs typeface="B Nazanin" panose="00000400000000000000" pitchFamily="2" charset="-78"/>
              </a:rPr>
              <a:t>نحوه تأمین سرمایه برای پروژه مشخص شود.</a:t>
            </a:r>
          </a:p>
          <a:p>
            <a:pPr marL="1371600" lvl="2" indent="-457200">
              <a:buFont typeface="+mj-lt"/>
              <a:buAutoNum type="arabicPeriod"/>
            </a:pPr>
            <a:r>
              <a:rPr lang="ar-SA" sz="2800" b="0" i="0" u="none" strike="noStrike" baseline="0" dirty="0">
                <a:cs typeface="B Nazanin" panose="00000400000000000000" pitchFamily="2" charset="-78"/>
              </a:rPr>
              <a:t>در صورت وجود تعارض بالقوه بـین منـافع در بین محققـین آن را افـشا و مطـرح نماینـد.</a:t>
            </a:r>
          </a:p>
        </p:txBody>
      </p:sp>
    </p:spTree>
    <p:extLst>
      <p:ext uri="{BB962C8B-B14F-4D97-AF65-F5344CB8AC3E}">
        <p14:creationId xmlns:p14="http://schemas.microsoft.com/office/powerpoint/2010/main" val="2897400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037D-5A30-472E-AD1A-8C82CA4639A4}"/>
              </a:ext>
            </a:extLst>
          </p:cNvPr>
          <p:cNvSpPr>
            <a:spLocks noGrp="1"/>
          </p:cNvSpPr>
          <p:nvPr>
            <p:ph type="title"/>
          </p:nvPr>
        </p:nvSpPr>
        <p:spPr/>
        <p:txBody>
          <a:bodyPr>
            <a:normAutofit/>
          </a:bodyPr>
          <a:lstStyle/>
          <a:p>
            <a:pPr marR="0" rtl="1"/>
            <a:r>
              <a:rPr lang="ar-SA" sz="4000" b="1" i="0" u="none" strike="noStrike" kern="1400" baseline="0" dirty="0">
                <a:latin typeface="Times New Roman" panose="02020603050405020304" pitchFamily="18" charset="0"/>
                <a:cs typeface="B Nazanin" panose="00000400000000000000" pitchFamily="2" charset="-78"/>
              </a:rPr>
              <a:t>نقش کمیته اخلاق</a:t>
            </a:r>
          </a:p>
        </p:txBody>
      </p:sp>
      <p:sp>
        <p:nvSpPr>
          <p:cNvPr id="3" name="Text Placeholder 2">
            <a:extLst>
              <a:ext uri="{FF2B5EF4-FFF2-40B4-BE49-F238E27FC236}">
                <a16:creationId xmlns:a16="http://schemas.microsoft.com/office/drawing/2014/main" id="{CBD1196A-596F-4EDE-B9FA-F13D7EE7C111}"/>
              </a:ext>
            </a:extLst>
          </p:cNvPr>
          <p:cNvSpPr>
            <a:spLocks noGrp="1"/>
          </p:cNvSpPr>
          <p:nvPr>
            <p:ph type="body" idx="1"/>
          </p:nvPr>
        </p:nvSpPr>
        <p:spPr/>
        <p:txBody>
          <a:bodyPr/>
          <a:lstStyle/>
          <a:p>
            <a:pPr marR="0" lvl="0" rtl="1"/>
            <a:r>
              <a:rPr lang="ar-SA" b="0" i="0" u="none" strike="noStrike" baseline="0" dirty="0">
                <a:cs typeface="B Nazanin" panose="00000400000000000000" pitchFamily="2" charset="-78"/>
              </a:rPr>
              <a:t> </a:t>
            </a:r>
            <a:r>
              <a:rPr lang="ar-SA" sz="2800" b="1" i="0" u="none" strike="noStrike" baseline="0" dirty="0">
                <a:cs typeface="B Nazanin" panose="00000400000000000000" pitchFamily="2" charset="-78"/>
              </a:rPr>
              <a:t>کمیتـه اخلاقـی می تواند:</a:t>
            </a:r>
          </a:p>
          <a:p>
            <a:pPr marL="1371600" marR="7200" lvl="2" indent="-457200">
              <a:buFont typeface="+mj-lt"/>
              <a:buAutoNum type="arabicPeriod"/>
            </a:pPr>
            <a:r>
              <a:rPr lang="ar-SA" sz="2800" b="0" i="0" u="none" strike="noStrike" baseline="0" dirty="0">
                <a:cs typeface="B Nazanin" panose="00000400000000000000" pitchFamily="2" charset="-78"/>
              </a:rPr>
              <a:t>پـروژه را همانطور که ارائه شده </a:t>
            </a:r>
            <a:r>
              <a:rPr lang="ar-SA" sz="2800" b="1" i="0" u="none" strike="noStrike" baseline="0" dirty="0">
                <a:solidFill>
                  <a:srgbClr val="FF0000"/>
                </a:solidFill>
                <a:cs typeface="B Nazanin" panose="00000400000000000000" pitchFamily="2" charset="-78"/>
              </a:rPr>
              <a:t>بپذیرد</a:t>
            </a:r>
            <a:r>
              <a:rPr lang="ar-SA" sz="2800" b="0" i="0" u="none" strike="noStrike" baseline="0" dirty="0">
                <a:solidFill>
                  <a:srgbClr val="FF0000"/>
                </a:solidFill>
                <a:cs typeface="B Nazanin" panose="00000400000000000000" pitchFamily="2" charset="-78"/>
              </a:rPr>
              <a:t> </a:t>
            </a:r>
          </a:p>
          <a:p>
            <a:pPr marL="1371600" lvl="2" indent="-457200">
              <a:buFont typeface="+mj-lt"/>
              <a:buAutoNum type="arabicPeriod"/>
            </a:pPr>
            <a:r>
              <a:rPr lang="ar-SA" sz="2800" b="0" i="0" u="none" strike="noStrike" baseline="0" dirty="0">
                <a:cs typeface="B Nazanin" panose="00000400000000000000" pitchFamily="2" charset="-78"/>
              </a:rPr>
              <a:t>خواهان </a:t>
            </a:r>
            <a:r>
              <a:rPr lang="ar-SA" sz="2800" b="0" i="0" u="none" strike="noStrike" baseline="0" dirty="0">
                <a:solidFill>
                  <a:srgbClr val="FF0000"/>
                </a:solidFill>
                <a:cs typeface="B Nazanin" panose="00000400000000000000" pitchFamily="2" charset="-78"/>
              </a:rPr>
              <a:t>تغییراتی قبل از شروع پروژه شـود.</a:t>
            </a:r>
          </a:p>
          <a:p>
            <a:pPr marL="1371600" lvl="2" indent="-457200">
              <a:buFont typeface="+mj-lt"/>
              <a:buAutoNum type="arabicPeriod"/>
            </a:pPr>
            <a:r>
              <a:rPr lang="ar-SA" sz="2800" b="0" i="0" u="none" strike="noStrike" baseline="0" dirty="0">
                <a:cs typeface="B Nazanin" panose="00000400000000000000" pitchFamily="2" charset="-78"/>
              </a:rPr>
              <a:t>از تایید کل پروژه را </a:t>
            </a:r>
            <a:r>
              <a:rPr lang="ar-SA" sz="2800" b="0" i="0" u="none" strike="noStrike" baseline="0" dirty="0">
                <a:solidFill>
                  <a:srgbClr val="FF0000"/>
                </a:solidFill>
                <a:cs typeface="B Nazanin" panose="00000400000000000000" pitchFamily="2" charset="-78"/>
              </a:rPr>
              <a:t>امتناع نماید.</a:t>
            </a:r>
          </a:p>
          <a:p>
            <a:pPr marL="1371600" lvl="2" indent="-457200">
              <a:buFont typeface="+mj-lt"/>
              <a:buAutoNum type="arabicPeriod"/>
            </a:pPr>
            <a:r>
              <a:rPr lang="ar-SA" sz="2800" b="0" i="0" u="none" strike="noStrike" baseline="0" dirty="0">
                <a:cs typeface="B Nazanin" panose="00000400000000000000" pitchFamily="2" charset="-78"/>
              </a:rPr>
              <a:t>در حین اجرا یک پروژه را به دلیل نتایج غیرمنتظره و زیان آور جدی </a:t>
            </a:r>
            <a:r>
              <a:rPr lang="ar-SA" sz="2800" b="0" i="0" u="none" strike="noStrike" baseline="0" dirty="0">
                <a:solidFill>
                  <a:srgbClr val="FF0000"/>
                </a:solidFill>
                <a:cs typeface="B Nazanin" panose="00000400000000000000" pitchFamily="2" charset="-78"/>
              </a:rPr>
              <a:t>متوقف نمایند.</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BBE07EF1-4168-2CB0-A59F-693FF91A634F}"/>
                  </a:ext>
                </a:extLst>
              </p:cNvPr>
              <p:cNvGraphicFramePr>
                <a:graphicFrameLocks noChangeAspect="1"/>
              </p:cNvGraphicFramePr>
              <p:nvPr>
                <p:extLst>
                  <p:ext uri="{D42A27DB-BD31-4B8C-83A1-F6EECF244321}">
                    <p14:modId xmlns:p14="http://schemas.microsoft.com/office/powerpoint/2010/main" val="2228707969"/>
                  </p:ext>
                </p:extLst>
              </p:nvPr>
            </p:nvGraphicFramePr>
            <p:xfrm>
              <a:off x="5892800" y="5382683"/>
              <a:ext cx="1049867" cy="590550"/>
            </p:xfrm>
            <a:graphic>
              <a:graphicData uri="http://schemas.microsoft.com/office/powerpoint/2016/slidezoom">
                <pslz:sldZm>
                  <pslz:sldZmObj sldId="321" cId="3700726539">
                    <pslz:zmPr id="{0F95802F-7FA8-48F5-883E-A2E5889D4D40}" returnToParent="0" transitionDur="1000">
                      <p166:blipFill xmlns:p166="http://schemas.microsoft.com/office/powerpoint/2016/6/main">
                        <a:blip r:embed="rId2"/>
                        <a:stretch>
                          <a:fillRect/>
                        </a:stretch>
                      </p166:blipFill>
                      <p166:spPr xmlns:p166="http://schemas.microsoft.com/office/powerpoint/2016/6/main">
                        <a:xfrm>
                          <a:off x="0" y="0"/>
                          <a:ext cx="1049867" cy="59055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xmlns="" xmlns:pslz="http://schemas.microsoft.com/office/powerpoint/2016/slidezoom" id="{BBE07EF1-4168-2CB0-A59F-693FF91A634F}"/>
                  </a:ext>
                </a:extLst>
              </p:cNvPr>
              <p:cNvPicPr>
                <a:picLocks noGrp="1" noRot="1" noChangeAspect="1" noMove="1" noResize="1" noEditPoints="1" noAdjustHandles="1" noChangeArrowheads="1" noChangeShapeType="1"/>
              </p:cNvPicPr>
              <p:nvPr/>
            </p:nvPicPr>
            <p:blipFill>
              <a:blip r:embed="rId4"/>
              <a:stretch>
                <a:fillRect/>
              </a:stretch>
            </p:blipFill>
            <p:spPr>
              <a:xfrm>
                <a:off x="5892800" y="5382683"/>
                <a:ext cx="1049867" cy="590550"/>
              </a:xfrm>
              <a:prstGeom prst="rect">
                <a:avLst/>
              </a:prstGeom>
              <a:ln w="3175">
                <a:solidFill>
                  <a:prstClr val="ltGray"/>
                </a:solidFill>
              </a:ln>
            </p:spPr>
          </p:pic>
        </mc:Fallback>
      </mc:AlternateContent>
    </p:spTree>
    <p:extLst>
      <p:ext uri="{BB962C8B-B14F-4D97-AF65-F5344CB8AC3E}">
        <p14:creationId xmlns:p14="http://schemas.microsoft.com/office/powerpoint/2010/main" val="1479991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214D-675C-FD03-4C73-3324DEAA8A1E}"/>
              </a:ext>
            </a:extLst>
          </p:cNvPr>
          <p:cNvSpPr>
            <a:spLocks noGrp="1"/>
          </p:cNvSpPr>
          <p:nvPr>
            <p:ph type="title"/>
          </p:nvPr>
        </p:nvSpPr>
        <p:spPr/>
        <p:txBody>
          <a:bodyPr>
            <a:normAutofit/>
          </a:bodyPr>
          <a:lstStyle/>
          <a:p>
            <a:r>
              <a:rPr lang="en-US" sz="4800" dirty="0">
                <a:solidFill>
                  <a:srgbClr val="FF0000"/>
                </a:solidFill>
              </a:rPr>
              <a:t>What is IRB?</a:t>
            </a:r>
            <a:endParaRPr lang="fa-IR" sz="4800" dirty="0">
              <a:solidFill>
                <a:srgbClr val="FF0000"/>
              </a:solidFill>
            </a:endParaRPr>
          </a:p>
        </p:txBody>
      </p:sp>
      <p:pic>
        <p:nvPicPr>
          <p:cNvPr id="4" name="Picture 3">
            <a:extLst>
              <a:ext uri="{FF2B5EF4-FFF2-40B4-BE49-F238E27FC236}">
                <a16:creationId xmlns:a16="http://schemas.microsoft.com/office/drawing/2014/main" id="{D312C29E-D1B7-4CA5-9421-4351CA8597B7}"/>
              </a:ext>
            </a:extLst>
          </p:cNvPr>
          <p:cNvPicPr>
            <a:picLocks noChangeAspect="1"/>
          </p:cNvPicPr>
          <p:nvPr/>
        </p:nvPicPr>
        <p:blipFill>
          <a:blip r:embed="rId2"/>
          <a:stretch>
            <a:fillRect/>
          </a:stretch>
        </p:blipFill>
        <p:spPr>
          <a:xfrm>
            <a:off x="7188201" y="2137182"/>
            <a:ext cx="4253970" cy="2943347"/>
          </a:xfrm>
          <a:prstGeom prst="rect">
            <a:avLst/>
          </a:prstGeom>
        </p:spPr>
      </p:pic>
      <p:sp>
        <p:nvSpPr>
          <p:cNvPr id="3" name="Text Placeholder 2">
            <a:extLst>
              <a:ext uri="{FF2B5EF4-FFF2-40B4-BE49-F238E27FC236}">
                <a16:creationId xmlns:a16="http://schemas.microsoft.com/office/drawing/2014/main" id="{C4F2F734-ECAE-F61E-7503-EC784555ED21}"/>
              </a:ext>
            </a:extLst>
          </p:cNvPr>
          <p:cNvSpPr>
            <a:spLocks noGrp="1"/>
          </p:cNvSpPr>
          <p:nvPr>
            <p:ph type="body" idx="1"/>
          </p:nvPr>
        </p:nvSpPr>
        <p:spPr>
          <a:xfrm>
            <a:off x="838200" y="1825625"/>
            <a:ext cx="5875867" cy="4351338"/>
          </a:xfrm>
        </p:spPr>
        <p:txBody>
          <a:bodyPr>
            <a:normAutofit/>
          </a:bodyPr>
          <a:lstStyle/>
          <a:p>
            <a:pPr rtl="0"/>
            <a:r>
              <a:rPr lang="en-US" dirty="0"/>
              <a:t>Under FDA regulations, an </a:t>
            </a:r>
            <a:r>
              <a:rPr lang="en-US" b="1" dirty="0">
                <a:solidFill>
                  <a:srgbClr val="FF0000"/>
                </a:solidFill>
              </a:rPr>
              <a:t>Institutional Review Board</a:t>
            </a:r>
            <a:r>
              <a:rPr lang="en-US" dirty="0"/>
              <a:t> is the group that has been formally designated to review and monitor biomedical research involving human subjects.</a:t>
            </a:r>
          </a:p>
          <a:p>
            <a:pPr rtl="0"/>
            <a:r>
              <a:rPr lang="en-US" dirty="0"/>
              <a:t> In accordance with FDA regulations, an IRB has the authority to approve, require modifications (to secure approval), or disapprove research.</a:t>
            </a:r>
            <a:endParaRPr lang="fa-IR" dirty="0"/>
          </a:p>
        </p:txBody>
      </p:sp>
    </p:spTree>
    <p:extLst>
      <p:ext uri="{BB962C8B-B14F-4D97-AF65-F5344CB8AC3E}">
        <p14:creationId xmlns:p14="http://schemas.microsoft.com/office/powerpoint/2010/main" val="3700726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35DB-0854-488A-B90F-A69697E771EC}"/>
              </a:ext>
            </a:extLst>
          </p:cNvPr>
          <p:cNvSpPr>
            <a:spLocks noGrp="1"/>
          </p:cNvSpPr>
          <p:nvPr>
            <p:ph type="title"/>
          </p:nvPr>
        </p:nvSpPr>
        <p:spPr>
          <a:xfrm>
            <a:off x="838200" y="365125"/>
            <a:ext cx="10515600" cy="1019175"/>
          </a:xfrm>
        </p:spPr>
        <p:txBody>
          <a:bodyPr/>
          <a:lstStyle/>
          <a:p>
            <a:pPr marR="0" rtl="1"/>
            <a:r>
              <a:rPr lang="en-US" b="1" i="0" u="none" strike="noStrike" kern="1400" baseline="0" dirty="0">
                <a:solidFill>
                  <a:srgbClr val="002060"/>
                </a:solidFill>
                <a:latin typeface="Times New Roman" panose="02020603050405020304" pitchFamily="18" charset="0"/>
                <a:cs typeface="B Nazanin" panose="00000400000000000000" pitchFamily="2" charset="-78"/>
              </a:rPr>
              <a:t> </a:t>
            </a:r>
            <a:r>
              <a:rPr lang="ar-SA" sz="3600" b="1" i="0" u="none" strike="noStrike" kern="1400" baseline="0" dirty="0">
                <a:solidFill>
                  <a:srgbClr val="002060"/>
                </a:solidFill>
                <a:latin typeface="Times New Roman" panose="02020603050405020304" pitchFamily="18" charset="0"/>
                <a:cs typeface="B Nazanin" panose="00000400000000000000" pitchFamily="2" charset="-78"/>
              </a:rPr>
              <a:t>چرا اجرای  یک پروژه به کمیته اخلاقی نیاز دارد؟</a:t>
            </a:r>
          </a:p>
        </p:txBody>
      </p:sp>
      <p:sp>
        <p:nvSpPr>
          <p:cNvPr id="3" name="Text Placeholder 2">
            <a:extLst>
              <a:ext uri="{FF2B5EF4-FFF2-40B4-BE49-F238E27FC236}">
                <a16:creationId xmlns:a16="http://schemas.microsoft.com/office/drawing/2014/main" id="{F23B6318-3B59-4145-9814-9539602F5FFA}"/>
              </a:ext>
            </a:extLst>
          </p:cNvPr>
          <p:cNvSpPr>
            <a:spLocks noGrp="1"/>
          </p:cNvSpPr>
          <p:nvPr>
            <p:ph type="body" idx="1"/>
          </p:nvPr>
        </p:nvSpPr>
        <p:spPr/>
        <p:txBody>
          <a:bodyPr/>
          <a:lstStyle/>
          <a:p>
            <a:pPr marR="0" lvl="0" rtl="1"/>
            <a:r>
              <a:rPr lang="ar-SA" b="0" i="0" u="none" strike="noStrike" baseline="0" dirty="0">
                <a:cs typeface="B Nazanin" panose="00000400000000000000" pitchFamily="2" charset="-78"/>
              </a:rPr>
              <a:t>به دلیل اینکه نه محققین و نه سوژه های تحقیق به اندازه </a:t>
            </a:r>
            <a:r>
              <a:rPr lang="ar-SA" b="0" i="0" u="none" strike="noStrike" baseline="0" dirty="0">
                <a:solidFill>
                  <a:srgbClr val="FF0000"/>
                </a:solidFill>
                <a:cs typeface="B Nazanin" panose="00000400000000000000" pitchFamily="2" charset="-78"/>
              </a:rPr>
              <a:t>کافی آگاه و واقع بین </a:t>
            </a:r>
            <a:r>
              <a:rPr lang="en-US" b="0" i="0" u="none" strike="noStrike" baseline="0" dirty="0">
                <a:cs typeface="B Nazanin" panose="00000400000000000000" pitchFamily="2" charset="-78"/>
              </a:rPr>
              <a:t>(knowledgeable and objective enough)</a:t>
            </a:r>
            <a:r>
              <a:rPr lang="fa-IR" b="0" i="0" u="none" strike="noStrike" baseline="0" dirty="0">
                <a:cs typeface="B Nazanin" panose="00000400000000000000" pitchFamily="2" charset="-78"/>
              </a:rPr>
              <a:t> </a:t>
            </a:r>
            <a:r>
              <a:rPr lang="ar-SA" b="0" i="0" u="none" strike="noStrike" baseline="0" dirty="0">
                <a:cs typeface="B Nazanin" panose="00000400000000000000" pitchFamily="2" charset="-78"/>
              </a:rPr>
              <a:t>نیستند تا </a:t>
            </a:r>
            <a:r>
              <a:rPr lang="ar-SA" b="0" i="0" u="none" strike="noStrike" baseline="0" dirty="0">
                <a:solidFill>
                  <a:srgbClr val="FF0000"/>
                </a:solidFill>
                <a:cs typeface="B Nazanin" panose="00000400000000000000" pitchFamily="2" charset="-78"/>
              </a:rPr>
              <a:t>ضرورت و اقتضای یک پژوهش را از نظر علمی و اخلاقی </a:t>
            </a:r>
            <a:r>
              <a:rPr lang="ar-SA" b="0" i="0" u="none" strike="noStrike" baseline="0" dirty="0">
                <a:cs typeface="B Nazanin" panose="00000400000000000000" pitchFamily="2" charset="-78"/>
              </a:rPr>
              <a:t>معیّن کنند.</a:t>
            </a:r>
            <a:endParaRPr lang="fa-IR" b="0" i="0" u="none" strike="noStrike" baseline="0" dirty="0">
              <a:cs typeface="B Nazanin" panose="00000400000000000000" pitchFamily="2" charset="-78"/>
            </a:endParaRPr>
          </a:p>
          <a:p>
            <a:pPr marR="0" lvl="0" rtl="1"/>
            <a:endParaRPr lang="ar-SA" b="0" i="0" u="none" strike="noStrike" baseline="0" dirty="0">
              <a:cs typeface="B Nazanin" panose="00000400000000000000" pitchFamily="2" charset="-78"/>
            </a:endParaRPr>
          </a:p>
          <a:p>
            <a:pPr marR="0" lvl="0" rtl="1"/>
            <a:r>
              <a:rPr lang="ar-SA" b="0" i="0" u="none" strike="noStrike" baseline="0" dirty="0">
                <a:cs typeface="B Nazanin" panose="00000400000000000000" pitchFamily="2" charset="-78"/>
              </a:rPr>
              <a:t> </a:t>
            </a:r>
            <a:r>
              <a:rPr lang="ar-SA" b="1" i="0" u="none" strike="noStrike" baseline="0" dirty="0">
                <a:cs typeface="B Nazanin" panose="00000400000000000000" pitchFamily="2" charset="-78"/>
              </a:rPr>
              <a:t>محققین</a:t>
            </a:r>
            <a:r>
              <a:rPr lang="ar-SA" b="0" i="0" u="none" strike="noStrike" baseline="0" dirty="0">
                <a:cs typeface="B Nazanin" panose="00000400000000000000" pitchFamily="2" charset="-78"/>
              </a:rPr>
              <a:t> باید برای یک </a:t>
            </a:r>
            <a:r>
              <a:rPr lang="ar-SA" b="1" i="0" u="none" strike="noStrike" baseline="0" dirty="0">
                <a:cs typeface="B Nazanin" panose="00000400000000000000" pitchFamily="2" charset="-78"/>
              </a:rPr>
              <a:t>کمیته بی طرف و متخصص </a:t>
            </a:r>
            <a:r>
              <a:rPr lang="ar-SA" b="0" i="0" u="none" strike="noStrike" baseline="0" dirty="0">
                <a:cs typeface="B Nazanin" panose="00000400000000000000" pitchFamily="2" charset="-78"/>
              </a:rPr>
              <a:t>موارد زیر را آشکار سازد: </a:t>
            </a:r>
          </a:p>
          <a:p>
            <a:pPr marL="457200" marR="7200" lvl="0" indent="-457200" rtl="1">
              <a:buFont typeface="+mj-lt"/>
              <a:buAutoNum type="arabicPeriod"/>
            </a:pPr>
            <a:r>
              <a:rPr lang="ar-SA" b="0" i="0" u="none" strike="noStrike" baseline="0" dirty="0">
                <a:solidFill>
                  <a:srgbClr val="FF0000"/>
                </a:solidFill>
                <a:cs typeface="B Nazanin" panose="00000400000000000000" pitchFamily="2" charset="-78"/>
              </a:rPr>
              <a:t>ارزشمند</a:t>
            </a:r>
            <a:r>
              <a:rPr lang="fa-IR" b="0" i="0" u="none" strike="noStrike" baseline="0" dirty="0">
                <a:solidFill>
                  <a:srgbClr val="FF0000"/>
                </a:solidFill>
                <a:cs typeface="B Nazanin" panose="00000400000000000000" pitchFamily="2" charset="-78"/>
              </a:rPr>
              <a:t>ی و ضرورت </a:t>
            </a:r>
            <a:r>
              <a:rPr lang="ar-SA" b="0" i="0" u="none" strike="noStrike" baseline="0" dirty="0">
                <a:solidFill>
                  <a:srgbClr val="FF0000"/>
                </a:solidFill>
                <a:cs typeface="B Nazanin" panose="00000400000000000000" pitchFamily="2" charset="-78"/>
              </a:rPr>
              <a:t>پروژه</a:t>
            </a:r>
          </a:p>
          <a:p>
            <a:pPr marL="457200" marR="0" lvl="0" indent="-457200" rtl="1">
              <a:buFont typeface="+mj-lt"/>
              <a:buAutoNum type="arabicPeriod"/>
            </a:pPr>
            <a:r>
              <a:rPr lang="ar-SA" b="0" i="0" u="none" strike="noStrike" baseline="0" dirty="0">
                <a:solidFill>
                  <a:srgbClr val="FF0000"/>
                </a:solidFill>
                <a:cs typeface="B Nazanin" panose="00000400000000000000" pitchFamily="2" charset="-78"/>
              </a:rPr>
              <a:t>داشتن صلاحیت انجام پروژه </a:t>
            </a:r>
          </a:p>
          <a:p>
            <a:pPr marL="457200" marR="0" lvl="0" indent="-457200" rtl="1">
              <a:buFont typeface="+mj-lt"/>
              <a:buAutoNum type="arabicPeriod"/>
            </a:pPr>
            <a:r>
              <a:rPr lang="ar-SA" b="0" i="0" u="none" strike="noStrike" baseline="0" dirty="0">
                <a:solidFill>
                  <a:srgbClr val="FF0000"/>
                </a:solidFill>
                <a:cs typeface="B Nazanin" panose="00000400000000000000" pitchFamily="2" charset="-78"/>
              </a:rPr>
              <a:t>سـوژه های بالقوه تحقیق در مقابل ضرر و زیان تا حداکثر میزان ممکن، محافظـت خواهنـد شـد</a:t>
            </a:r>
            <a:r>
              <a:rPr lang="en-US" b="0" i="0" u="none" strike="noStrike" baseline="0" dirty="0">
                <a:solidFill>
                  <a:srgbClr val="FF0000"/>
                </a:solidFill>
                <a:cs typeface="B Nazanin" panose="00000400000000000000" pitchFamily="2" charset="-78"/>
              </a:rPr>
              <a:t> </a:t>
            </a:r>
            <a:r>
              <a:rPr lang="fa-IR" b="0" i="0" u="none" strike="noStrike" baseline="0" dirty="0">
                <a:solidFill>
                  <a:srgbClr val="FF0000"/>
                </a:solidFill>
                <a:cs typeface="B Nazanin" panose="00000400000000000000" pitchFamily="2" charset="-78"/>
              </a:rPr>
              <a:t>.</a:t>
            </a:r>
            <a:endParaRPr lang="ar-SA" b="0" i="0" u="none" strike="noStrike" baseline="0" dirty="0">
              <a:solidFill>
                <a:srgbClr val="FF0000"/>
              </a:solidFill>
              <a:cs typeface="B Nazanin" panose="00000400000000000000" pitchFamily="2" charset="-78"/>
            </a:endParaRPr>
          </a:p>
        </p:txBody>
      </p:sp>
    </p:spTree>
    <p:extLst>
      <p:ext uri="{BB962C8B-B14F-4D97-AF65-F5344CB8AC3E}">
        <p14:creationId xmlns:p14="http://schemas.microsoft.com/office/powerpoint/2010/main" val="1407389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05A2-AD58-409A-A44D-35DAA6C93411}"/>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مطالعات چند مرکزی </a:t>
            </a:r>
            <a:r>
              <a:rPr lang="en-US" b="1" i="0" u="none" strike="noStrike" kern="1400" baseline="0" dirty="0">
                <a:solidFill>
                  <a:srgbClr val="002060"/>
                </a:solidFill>
                <a:latin typeface="Times New Roman" panose="02020603050405020304" pitchFamily="18" charset="0"/>
                <a:cs typeface="B Nazanin" panose="00000400000000000000" pitchFamily="2" charset="-78"/>
              </a:rPr>
              <a:t>(multi-center project) </a:t>
            </a:r>
          </a:p>
        </p:txBody>
      </p:sp>
      <p:sp>
        <p:nvSpPr>
          <p:cNvPr id="3" name="Text Placeholder 2">
            <a:extLst>
              <a:ext uri="{FF2B5EF4-FFF2-40B4-BE49-F238E27FC236}">
                <a16:creationId xmlns:a16="http://schemas.microsoft.com/office/drawing/2014/main" id="{B90B0BC0-2AA2-4B24-862F-2FDD46BD7BB3}"/>
              </a:ext>
            </a:extLst>
          </p:cNvPr>
          <p:cNvSpPr>
            <a:spLocks noGrp="1"/>
          </p:cNvSpPr>
          <p:nvPr>
            <p:ph type="body" idx="1"/>
          </p:nvPr>
        </p:nvSpPr>
        <p:spPr>
          <a:xfrm>
            <a:off x="838200" y="2171701"/>
            <a:ext cx="10515600" cy="4005262"/>
          </a:xfrm>
        </p:spPr>
        <p:txBody>
          <a:bodyPr>
            <a:normAutofit/>
          </a:bodyPr>
          <a:lstStyle/>
          <a:p>
            <a:pPr marR="0" lvl="0" rtl="1"/>
            <a:r>
              <a:rPr lang="ar-SA" sz="2800" b="0" i="0" u="none" strike="noStrike" baseline="0" dirty="0">
                <a:cs typeface="B Nazanin" panose="00000400000000000000" pitchFamily="2" charset="-78"/>
              </a:rPr>
              <a:t>یک مسئله حل نشده در مورد بررسی کمیته اخلاق این است کـه آیـا یـک مطالعـه چنـد مرکزی نیاز به تأییدیه کمیته در تمامی مراکز دارد یا تأییدیـه یـک مرکـز کـافی اسـت. </a:t>
            </a:r>
            <a:endParaRPr lang="fa-IR" sz="2800" b="0" i="0" u="none" strike="noStrike" baseline="0" dirty="0">
              <a:cs typeface="B Nazanin" panose="00000400000000000000" pitchFamily="2" charset="-78"/>
            </a:endParaRPr>
          </a:p>
          <a:p>
            <a:pPr marR="0" lvl="0" rtl="1"/>
            <a:endParaRPr lang="ar-SA" sz="2800" b="0" i="0" u="none" strike="noStrike" baseline="0" dirty="0">
              <a:cs typeface="B Nazanin" panose="00000400000000000000" pitchFamily="2" charset="-78"/>
            </a:endParaRPr>
          </a:p>
          <a:p>
            <a:pPr marR="0" lvl="0" rtl="1"/>
            <a:r>
              <a:rPr lang="ar-SA" sz="2800" b="0" i="0" u="none" strike="noStrike" baseline="0" dirty="0">
                <a:cs typeface="B Nazanin" panose="00000400000000000000" pitchFamily="2" charset="-78"/>
              </a:rPr>
              <a:t>اگـر مراکز </a:t>
            </a:r>
            <a:r>
              <a:rPr lang="ar-SA" sz="2800" b="1" i="0" u="none" strike="noStrike" baseline="0" dirty="0">
                <a:solidFill>
                  <a:srgbClr val="FF0000"/>
                </a:solidFill>
                <a:cs typeface="B Nazanin" panose="00000400000000000000" pitchFamily="2" charset="-78"/>
              </a:rPr>
              <a:t>در کشورهای مجزا</a:t>
            </a:r>
            <a:r>
              <a:rPr lang="ar-SA" sz="2800" b="0" i="0" u="none" strike="noStrike" baseline="0" dirty="0">
                <a:solidFill>
                  <a:srgbClr val="FF0000"/>
                </a:solidFill>
                <a:cs typeface="B Nazanin" panose="00000400000000000000" pitchFamily="2" charset="-78"/>
              </a:rPr>
              <a:t> باشند بررسی و تأیید</a:t>
            </a:r>
            <a:r>
              <a:rPr lang="en-US" sz="2800" b="0" i="0" u="none" strike="noStrike" baseline="0" dirty="0">
                <a:solidFill>
                  <a:srgbClr val="FF0000"/>
                </a:solidFill>
                <a:cs typeface="B Nazanin" panose="00000400000000000000" pitchFamily="2" charset="-78"/>
              </a:rPr>
              <a:t>(review and approval) </a:t>
            </a:r>
            <a:r>
              <a:rPr lang="ar-SA" sz="2800" b="0" i="0" u="none" strike="noStrike" baseline="0" dirty="0">
                <a:solidFill>
                  <a:srgbClr val="FF0000"/>
                </a:solidFill>
                <a:cs typeface="B Nazanin" panose="00000400000000000000" pitchFamily="2" charset="-78"/>
              </a:rPr>
              <a:t> در تمـام کـشور هـا مـورد نیـاز است</a:t>
            </a:r>
            <a:r>
              <a:rPr lang="en-US" sz="2800" b="0" i="0" u="none" strike="noStrike" baseline="0" dirty="0">
                <a:solidFill>
                  <a:srgbClr val="FF0000"/>
                </a:solidFill>
                <a:cs typeface="B Nazanin" panose="00000400000000000000" pitchFamily="2" charset="-78"/>
              </a:rPr>
              <a:t>.</a:t>
            </a:r>
          </a:p>
        </p:txBody>
      </p:sp>
    </p:spTree>
    <p:extLst>
      <p:ext uri="{BB962C8B-B14F-4D97-AF65-F5344CB8AC3E}">
        <p14:creationId xmlns:p14="http://schemas.microsoft.com/office/powerpoint/2010/main" val="3626460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236E-DFDA-4F7E-B4C2-2E24E775A633}"/>
              </a:ext>
            </a:extLst>
          </p:cNvPr>
          <p:cNvSpPr>
            <a:spLocks noGrp="1"/>
          </p:cNvSpPr>
          <p:nvPr>
            <p:ph type="title"/>
          </p:nvPr>
        </p:nvSpPr>
        <p:spPr/>
        <p:txBody>
          <a:bodyPr/>
          <a:lstStyle/>
          <a:p>
            <a:pPr marR="0" rtl="1"/>
            <a:r>
              <a:rPr lang="en-US" b="1" i="0" u="none" strike="noStrike" kern="1400" baseline="0">
                <a:solidFill>
                  <a:srgbClr val="002060"/>
                </a:solidFill>
                <a:latin typeface="Times New Roman" panose="02020603050405020304" pitchFamily="18" charset="0"/>
                <a:cs typeface="B Nazanin" panose="00000400000000000000" pitchFamily="2" charset="-78"/>
              </a:rPr>
              <a:t> </a:t>
            </a:r>
            <a:r>
              <a:rPr lang="ar-SA" b="1" i="0" u="none" strike="noStrike" kern="1400" baseline="0">
                <a:solidFill>
                  <a:srgbClr val="002060"/>
                </a:solidFill>
                <a:latin typeface="Times New Roman" panose="02020603050405020304" pitchFamily="18" charset="0"/>
                <a:cs typeface="B Nazanin" panose="00000400000000000000" pitchFamily="2" charset="-78"/>
              </a:rPr>
              <a:t>شایستگی علمی </a:t>
            </a:r>
            <a:r>
              <a:rPr lang="en-US" b="1" i="0" u="none" strike="noStrike" kern="1400" baseline="0">
                <a:solidFill>
                  <a:srgbClr val="002060"/>
                </a:solidFill>
                <a:latin typeface="Times New Roman" panose="02020603050405020304" pitchFamily="18" charset="0"/>
                <a:cs typeface="B Nazanin" panose="00000400000000000000" pitchFamily="2" charset="-78"/>
              </a:rPr>
              <a:t>(Scientific Merit)</a:t>
            </a:r>
          </a:p>
        </p:txBody>
      </p:sp>
      <p:sp>
        <p:nvSpPr>
          <p:cNvPr id="3" name="Text Placeholder 2">
            <a:extLst>
              <a:ext uri="{FF2B5EF4-FFF2-40B4-BE49-F238E27FC236}">
                <a16:creationId xmlns:a16="http://schemas.microsoft.com/office/drawing/2014/main" id="{7B82B64F-5F67-4CD9-809C-E05EDFFF8310}"/>
              </a:ext>
            </a:extLst>
          </p:cNvPr>
          <p:cNvSpPr>
            <a:spLocks noGrp="1"/>
          </p:cNvSpPr>
          <p:nvPr>
            <p:ph type="body" idx="1"/>
          </p:nvPr>
        </p:nvSpPr>
        <p:spPr/>
        <p:txBody>
          <a:bodyPr/>
          <a:lstStyle/>
          <a:p>
            <a:pPr marR="0" lvl="0" rtl="1"/>
            <a:r>
              <a:rPr lang="fa-IR" b="0" i="0" u="none" strike="noStrike" baseline="0" dirty="0">
                <a:solidFill>
                  <a:srgbClr val="7030A0"/>
                </a:solidFill>
                <a:cs typeface="B Titr" panose="00000700000000000000" pitchFamily="2" charset="-78"/>
              </a:rPr>
              <a:t>بند 21</a:t>
            </a:r>
            <a:r>
              <a:rPr lang="ar-SA" b="0" i="0" u="none" strike="noStrike" baseline="0" dirty="0">
                <a:solidFill>
                  <a:srgbClr val="7030A0"/>
                </a:solidFill>
                <a:cs typeface="B Titr" panose="00000700000000000000" pitchFamily="2" charset="-78"/>
              </a:rPr>
              <a:t> </a:t>
            </a:r>
            <a:r>
              <a:rPr lang="ar-SA" b="0" i="0" u="none" strike="noStrike" baseline="0" dirty="0">
                <a:cs typeface="B Nazanin" panose="00000400000000000000" pitchFamily="2" charset="-78"/>
              </a:rPr>
              <a:t>بیانیه هلسینکی مقرّر کرده، تحقیقات پزشکی کـه مـوارد انـسانی را درگیـر مـی کنند </a:t>
            </a:r>
            <a:r>
              <a:rPr lang="ar-SA" b="1" i="0" u="none" strike="noStrike" baseline="0" dirty="0">
                <a:solidFill>
                  <a:srgbClr val="FF0000"/>
                </a:solidFill>
                <a:cs typeface="B Nazanin" panose="00000400000000000000" pitchFamily="2" charset="-78"/>
              </a:rPr>
              <a:t>باید با مبانی علمی قابلِ قبول</a:t>
            </a:r>
            <a:r>
              <a:rPr lang="ar-SA" b="0" i="0" u="none" strike="noStrike" baseline="0" dirty="0">
                <a:solidFill>
                  <a:srgbClr val="FF0000"/>
                </a:solidFill>
                <a:cs typeface="B Nazanin" panose="00000400000000000000" pitchFamily="2" charset="-78"/>
              </a:rPr>
              <a:t>، توجیه پذیر باشند. </a:t>
            </a:r>
            <a:endParaRPr lang="fa-IR" b="0" i="0" u="none" strike="noStrike" baseline="0" dirty="0">
              <a:solidFill>
                <a:srgbClr val="FF0000"/>
              </a:solidFill>
              <a:cs typeface="B Nazanin" panose="00000400000000000000" pitchFamily="2" charset="-78"/>
            </a:endParaRPr>
          </a:p>
          <a:p>
            <a:pPr marR="0" lvl="0" rtl="1"/>
            <a:endParaRPr lang="ar-SA" b="0" i="0" u="none" strike="noStrike" baseline="0" dirty="0">
              <a:solidFill>
                <a:srgbClr val="FF0000"/>
              </a:solidFill>
              <a:cs typeface="B Nazanin" panose="00000400000000000000" pitchFamily="2" charset="-78"/>
            </a:endParaRPr>
          </a:p>
          <a:p>
            <a:pPr lvl="0"/>
            <a:r>
              <a:rPr lang="ar-SA" b="0" i="0" u="none" strike="noStrike" baseline="0" dirty="0">
                <a:cs typeface="B Nazanin" panose="00000400000000000000" pitchFamily="2" charset="-78"/>
              </a:rPr>
              <a:t>این شرط </a:t>
            </a:r>
            <a:r>
              <a:rPr lang="fa-IR" i="0" u="none" strike="noStrike" baseline="0" dirty="0">
                <a:solidFill>
                  <a:srgbClr val="FF0000"/>
                </a:solidFill>
              </a:rPr>
              <a:t>(</a:t>
            </a:r>
            <a:r>
              <a:rPr lang="ar-SA" dirty="0">
                <a:solidFill>
                  <a:srgbClr val="FF0000"/>
                </a:solidFill>
              </a:rPr>
              <a:t>مبانی علمی قابلِ قبول </a:t>
            </a:r>
            <a:r>
              <a:rPr lang="fa-IR" b="1" dirty="0">
                <a:solidFill>
                  <a:srgbClr val="FF0000"/>
                </a:solidFill>
              </a:rPr>
              <a:t>) </a:t>
            </a:r>
            <a:r>
              <a:rPr lang="ar-SA" b="0" i="0" u="none" strike="noStrike" baseline="0" dirty="0">
                <a:cs typeface="B Nazanin" panose="00000400000000000000" pitchFamily="2" charset="-78"/>
              </a:rPr>
              <a:t>وسیله ای برای </a:t>
            </a:r>
            <a:r>
              <a:rPr lang="ar-SA" b="1" i="0" u="none" strike="noStrike" baseline="0" dirty="0">
                <a:solidFill>
                  <a:srgbClr val="FF0000"/>
                </a:solidFill>
                <a:cs typeface="B Nazanin" panose="00000400000000000000" pitchFamily="2" charset="-78"/>
              </a:rPr>
              <a:t>حـذف </a:t>
            </a:r>
            <a:r>
              <a:rPr lang="ar-SA" b="0" i="0" u="none" strike="noStrike" baseline="0" dirty="0">
                <a:solidFill>
                  <a:srgbClr val="FF0000"/>
                </a:solidFill>
                <a:cs typeface="B Nazanin" panose="00000400000000000000" pitchFamily="2" charset="-78"/>
              </a:rPr>
              <a:t>طرحهایی اسـت کـه:</a:t>
            </a:r>
          </a:p>
          <a:p>
            <a:pPr marL="1828800" marR="7200" lvl="3" indent="-457200">
              <a:buFont typeface="+mj-lt"/>
              <a:buAutoNum type="arabicPeriod"/>
            </a:pPr>
            <a:r>
              <a:rPr lang="ar-SA" b="1" i="0" u="none" strike="noStrike" baseline="0" dirty="0">
                <a:solidFill>
                  <a:srgbClr val="FF0000"/>
                </a:solidFill>
                <a:cs typeface="B Nazanin" panose="00000400000000000000" pitchFamily="2" charset="-78"/>
              </a:rPr>
              <a:t>احتمـال کمـی بـرای موفقیـت دارنـد</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بـه عنـوان مثـال چـون از نظـر متدولوژیک مناسب نیستند. </a:t>
            </a:r>
          </a:p>
          <a:p>
            <a:pPr marL="1828800" lvl="3" indent="-457200">
              <a:buFont typeface="+mj-lt"/>
              <a:buAutoNum type="arabicPeriod"/>
            </a:pPr>
            <a:r>
              <a:rPr lang="ar-SA" b="0" i="0" u="none" strike="noStrike" baseline="0" dirty="0">
                <a:cs typeface="B Nazanin" panose="00000400000000000000" pitchFamily="2" charset="-78"/>
              </a:rPr>
              <a:t>حتـی در صـورت موفقیـت، احتمـالاً </a:t>
            </a:r>
            <a:r>
              <a:rPr lang="ar-SA" b="1" i="0" u="none" strike="noStrike" baseline="0" dirty="0">
                <a:solidFill>
                  <a:srgbClr val="FF0000"/>
                </a:solidFill>
                <a:cs typeface="B Nazanin" panose="00000400000000000000" pitchFamily="2" charset="-78"/>
              </a:rPr>
              <a:t>نتـایج نـاچیزی علمی </a:t>
            </a:r>
            <a:r>
              <a:rPr lang="ar-SA" b="0" i="0" u="none" strike="noStrike" baseline="0" dirty="0">
                <a:cs typeface="B Nazanin" panose="00000400000000000000" pitchFamily="2" charset="-78"/>
              </a:rPr>
              <a:t>تولید خواهند نمود.</a:t>
            </a:r>
            <a:endParaRPr lang="fa-IR" b="0" i="0" u="none" strike="noStrike" baseline="0" dirty="0">
              <a:cs typeface="B Nazanin" panose="00000400000000000000" pitchFamily="2" charset="-78"/>
            </a:endParaRPr>
          </a:p>
          <a:p>
            <a:pPr marL="1828800" lvl="3" indent="-457200">
              <a:buFont typeface="+mj-lt"/>
              <a:buAutoNum type="arabicPeriod"/>
            </a:pPr>
            <a:endParaRPr lang="ar-SA" b="0" i="0" u="none" strike="noStrike" baseline="0" dirty="0">
              <a:solidFill>
                <a:srgbClr val="FF0000"/>
              </a:solidFill>
              <a:cs typeface="B Nazanin" panose="00000400000000000000" pitchFamily="2" charset="-78"/>
            </a:endParaRPr>
          </a:p>
          <a:p>
            <a:pPr marR="0" lvl="0" rtl="1"/>
            <a:r>
              <a:rPr lang="ar-SA" b="0" i="0" u="none" strike="noStrike" baseline="0" dirty="0">
                <a:cs typeface="B Nazanin" panose="00000400000000000000" pitchFamily="2" charset="-78"/>
              </a:rPr>
              <a:t>بـرای تأییـد پژوهش ولو با ریسک ضرر خیلـی کـم</a:t>
            </a:r>
            <a:r>
              <a:rPr lang="ar-SA" b="1" i="0" u="none" strike="noStrike" baseline="0" dirty="0">
                <a:solidFill>
                  <a:srgbClr val="FF0000"/>
                </a:solidFill>
                <a:cs typeface="B Nazanin" panose="00000400000000000000" pitchFamily="2" charset="-78"/>
              </a:rPr>
              <a:t> بایـد انتظـار تولیـد دانـش علمـی مهمـی</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را داشته باشیم</a:t>
            </a:r>
            <a:r>
              <a:rPr lang="en-US" b="0" i="0" u="none" strike="noStrike" baseline="0" dirty="0">
                <a:cs typeface="B Nazanin" panose="00000400000000000000" pitchFamily="2" charset="-78"/>
              </a:rPr>
              <a:t>. </a:t>
            </a:r>
            <a:endParaRPr lang="ar-SA" b="0" i="0" u="none" strike="noStrike" baseline="0" dirty="0">
              <a:cs typeface="B Nazanin" panose="00000400000000000000" pitchFamily="2" charset="-78"/>
            </a:endParaRPr>
          </a:p>
        </p:txBody>
      </p:sp>
    </p:spTree>
    <p:extLst>
      <p:ext uri="{BB962C8B-B14F-4D97-AF65-F5344CB8AC3E}">
        <p14:creationId xmlns:p14="http://schemas.microsoft.com/office/powerpoint/2010/main" val="918668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CBC0-6353-4F8E-96B0-32B868172CBC}"/>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rPr>
              <a:t>اطمینان از شایستگی و اعتبار علمی</a:t>
            </a:r>
          </a:p>
        </p:txBody>
      </p:sp>
      <p:sp>
        <p:nvSpPr>
          <p:cNvPr id="3" name="Text Placeholder 2">
            <a:extLst>
              <a:ext uri="{FF2B5EF4-FFF2-40B4-BE49-F238E27FC236}">
                <a16:creationId xmlns:a16="http://schemas.microsoft.com/office/drawing/2014/main" id="{9F8F17EC-51D7-4777-BC85-D5FBA3C7B935}"/>
              </a:ext>
            </a:extLst>
          </p:cNvPr>
          <p:cNvSpPr>
            <a:spLocks noGrp="1"/>
          </p:cNvSpPr>
          <p:nvPr>
            <p:ph type="body" idx="1"/>
          </p:nvPr>
        </p:nvSpPr>
        <p:spPr/>
        <p:txBody>
          <a:bodyPr>
            <a:normAutofit/>
          </a:bodyPr>
          <a:lstStyle/>
          <a:p>
            <a:pPr marR="0" lvl="0" rtl="1">
              <a:lnSpc>
                <a:spcPct val="100000"/>
              </a:lnSpc>
            </a:pPr>
            <a:r>
              <a:rPr lang="ar-SA" b="0" i="0" u="none" strike="noStrike" baseline="0" dirty="0">
                <a:cs typeface="B Nazanin" panose="00000400000000000000" pitchFamily="2" charset="-78"/>
              </a:rPr>
              <a:t>برای </a:t>
            </a:r>
            <a:r>
              <a:rPr lang="ar-SA" b="1" i="0" u="none" strike="noStrike" baseline="0" dirty="0">
                <a:solidFill>
                  <a:srgbClr val="FF0000"/>
                </a:solidFill>
                <a:cs typeface="B Nazanin" panose="00000400000000000000" pitchFamily="2" charset="-78"/>
              </a:rPr>
              <a:t>اطمینان از شایستگی و اعتبار علمی </a:t>
            </a:r>
            <a:r>
              <a:rPr lang="ar-SA" b="0" i="0" u="none" strike="noStrike" baseline="0" dirty="0">
                <a:cs typeface="B Nazanin" panose="00000400000000000000" pitchFamily="2" charset="-78"/>
              </a:rPr>
              <a:t>، </a:t>
            </a:r>
            <a:r>
              <a:rPr lang="ar-SA" b="0" i="0" u="none" strike="noStrike" baseline="0" dirty="0">
                <a:solidFill>
                  <a:srgbClr val="7030A0"/>
                </a:solidFill>
                <a:cs typeface="B Titr" panose="00000700000000000000" pitchFamily="2" charset="-78"/>
              </a:rPr>
              <a:t>بند </a:t>
            </a:r>
            <a:r>
              <a:rPr lang="ar-SA" b="0" i="0" u="none" strike="noStrike" baseline="0" dirty="0">
                <a:solidFill>
                  <a:srgbClr val="7030A0"/>
                </a:solidFill>
                <a:latin typeface="Times New Roman" panose="02020603050405020304" pitchFamily="18" charset="0"/>
                <a:cs typeface="B Titr" panose="00000700000000000000" pitchFamily="2" charset="-78"/>
              </a:rPr>
              <a:t>21</a:t>
            </a:r>
            <a:r>
              <a:rPr lang="en-US" b="0" i="0" u="none" strike="noStrike" baseline="0" dirty="0">
                <a:solidFill>
                  <a:srgbClr val="7030A0"/>
                </a:solidFill>
                <a:latin typeface="Times New Roman" panose="02020603050405020304" pitchFamily="18" charset="0"/>
                <a:cs typeface="B Titr" panose="00000700000000000000" pitchFamily="2" charset="-78"/>
              </a:rPr>
              <a:t> </a:t>
            </a:r>
            <a:r>
              <a:rPr lang="ar-SA" b="0" i="0" u="none" strike="noStrike" baseline="0" dirty="0">
                <a:latin typeface="Times New Roman" panose="02020603050405020304" pitchFamily="18" charset="0"/>
                <a:cs typeface="B Nazanin" panose="00000400000000000000" pitchFamily="2" charset="-78"/>
              </a:rPr>
              <a:t>مقرر کرده که پروژه بایـد بر اساس موارد زیر پایه گذاری شود:</a:t>
            </a:r>
            <a:endParaRPr lang="fa-IR" b="0" i="0" u="none" strike="noStrike" baseline="0" dirty="0">
              <a:latin typeface="Times New Roman" panose="02020603050405020304" pitchFamily="18" charset="0"/>
              <a:cs typeface="B Nazanin" panose="00000400000000000000" pitchFamily="2" charset="-78"/>
            </a:endParaRPr>
          </a:p>
          <a:p>
            <a:pPr marL="0" marR="0" lvl="0" indent="0" rtl="1">
              <a:lnSpc>
                <a:spcPct val="100000"/>
              </a:lnSpc>
              <a:buNone/>
            </a:pPr>
            <a:endParaRPr lang="ar-SA" sz="1100" b="0" i="0" u="none" strike="noStrike" baseline="0" dirty="0">
              <a:latin typeface="Times New Roman" panose="02020603050405020304" pitchFamily="18" charset="0"/>
              <a:cs typeface="B Nazanin" panose="00000400000000000000" pitchFamily="2" charset="-78"/>
            </a:endParaRPr>
          </a:p>
          <a:p>
            <a:pPr marL="457200" marR="7200" lvl="0" indent="-457200" rtl="1">
              <a:lnSpc>
                <a:spcPct val="100000"/>
              </a:lnSpc>
              <a:buFont typeface="+mj-lt"/>
              <a:buAutoNum type="arabicPeriod"/>
            </a:pPr>
            <a:r>
              <a:rPr lang="ar-SA" b="0" i="0" u="none" strike="noStrike" baseline="0" dirty="0">
                <a:cs typeface="B Nazanin" panose="00000400000000000000" pitchFamily="2" charset="-78"/>
              </a:rPr>
              <a:t>اطلاع کاملی از </a:t>
            </a:r>
            <a:r>
              <a:rPr lang="ar-SA" b="1" i="0" u="none" strike="noStrike" baseline="0" dirty="0">
                <a:solidFill>
                  <a:srgbClr val="FF0000"/>
                </a:solidFill>
                <a:cs typeface="B Nazanin" panose="00000400000000000000" pitchFamily="2" charset="-78"/>
              </a:rPr>
              <a:t>مطالعات قبلی</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حول و حوش موضوع</a:t>
            </a:r>
          </a:p>
          <a:p>
            <a:pPr marL="457200" marR="0" lvl="0" indent="-457200" rtl="1">
              <a:lnSpc>
                <a:spcPct val="100000"/>
              </a:lnSpc>
              <a:buFont typeface="+mj-lt"/>
              <a:buAutoNum type="arabicPeriod"/>
            </a:pPr>
            <a:r>
              <a:rPr lang="ar-SA" b="1" i="0" u="none" strike="noStrike" baseline="0" dirty="0">
                <a:solidFill>
                  <a:srgbClr val="FF0000"/>
                </a:solidFill>
                <a:cs typeface="B Nazanin" panose="00000400000000000000" pitchFamily="2" charset="-78"/>
              </a:rPr>
              <a:t>مطالعـات آزمایـشگاهی</a:t>
            </a:r>
            <a:r>
              <a:rPr lang="ar-SA" b="0" i="0" u="none" strike="noStrike" baseline="0" dirty="0">
                <a:solidFill>
                  <a:srgbClr val="FF0000"/>
                </a:solidFill>
                <a:cs typeface="B Nazanin" panose="00000400000000000000" pitchFamily="2" charset="-78"/>
              </a:rPr>
              <a:t> و در موارد مقتضی، </a:t>
            </a:r>
            <a:r>
              <a:rPr lang="ar-SA" b="1" i="0" u="none" strike="noStrike" baseline="0" dirty="0">
                <a:solidFill>
                  <a:srgbClr val="FF0000"/>
                </a:solidFill>
                <a:cs typeface="B Nazanin" panose="00000400000000000000" pitchFamily="2" charset="-78"/>
              </a:rPr>
              <a:t>تحقیقات حیـوانی</a:t>
            </a:r>
            <a:r>
              <a:rPr lang="ar-SA" b="0" i="0" u="none" strike="noStrike" baseline="0" dirty="0">
                <a:solidFill>
                  <a:srgbClr val="FF0000"/>
                </a:solidFill>
                <a:cs typeface="B Nazanin" panose="00000400000000000000" pitchFamily="2" charset="-78"/>
              </a:rPr>
              <a:t> قبلـی بـا نتـایج خـوب</a:t>
            </a:r>
            <a:endParaRPr lang="fa-IR" b="0" i="0" u="none" strike="noStrike" baseline="0" dirty="0">
              <a:solidFill>
                <a:srgbClr val="FF0000"/>
              </a:solidFill>
              <a:cs typeface="B Nazanin" panose="00000400000000000000" pitchFamily="2" charset="-78"/>
            </a:endParaRPr>
          </a:p>
          <a:p>
            <a:pPr marL="457200" marR="0" lvl="0" indent="-457200" rtl="1">
              <a:lnSpc>
                <a:spcPct val="100000"/>
              </a:lnSpc>
              <a:buFont typeface="+mj-lt"/>
              <a:buAutoNum type="arabicPeriod"/>
            </a:pPr>
            <a:endParaRPr lang="ar-SA" b="0" i="0" u="none" strike="noStrike" baseline="0" dirty="0">
              <a:solidFill>
                <a:srgbClr val="FF0000"/>
              </a:solidFill>
              <a:cs typeface="B Nazanin" panose="00000400000000000000" pitchFamily="2" charset="-78"/>
            </a:endParaRPr>
          </a:p>
          <a:p>
            <a:pPr marL="457200" marR="0" lvl="0" indent="-457200" rtl="1">
              <a:lnSpc>
                <a:spcPct val="100000"/>
              </a:lnSpc>
              <a:buFont typeface="+mj-lt"/>
              <a:buAutoNum type="arabicPeriod"/>
            </a:pPr>
            <a:r>
              <a:rPr lang="ar-SA" b="0" i="0" u="none" strike="noStrike" baseline="0" dirty="0">
                <a:solidFill>
                  <a:srgbClr val="7030A0"/>
                </a:solidFill>
                <a:cs typeface="B Titr" panose="00000700000000000000" pitchFamily="2" charset="-78"/>
              </a:rPr>
              <a:t>بند </a:t>
            </a:r>
            <a:r>
              <a:rPr lang="ar-SA" b="0" i="0" u="none" strike="noStrike" baseline="0" dirty="0">
                <a:solidFill>
                  <a:srgbClr val="7030A0"/>
                </a:solidFill>
                <a:latin typeface="Times New Roman" panose="02020603050405020304" pitchFamily="18" charset="0"/>
                <a:cs typeface="B Titr" panose="00000700000000000000" pitchFamily="2" charset="-78"/>
              </a:rPr>
              <a:t>12 </a:t>
            </a:r>
            <a:r>
              <a:rPr lang="ar-SA" b="0" i="0" u="none" strike="noStrike" baseline="0" dirty="0">
                <a:latin typeface="Times New Roman" panose="02020603050405020304" pitchFamily="18" charset="0"/>
                <a:cs typeface="B Nazanin" panose="00000400000000000000" pitchFamily="2" charset="-78"/>
              </a:rPr>
              <a:t>شرط دیگـری اضـافه کـرده اسـت که </a:t>
            </a:r>
            <a:r>
              <a:rPr lang="fa-IR" sz="2800" dirty="0">
                <a:latin typeface="Times New Roman" panose="02020603050405020304" pitchFamily="18" charset="0"/>
              </a:rPr>
              <a:t>"</a:t>
            </a:r>
            <a:r>
              <a:rPr lang="ar-SA" sz="2800" b="0" i="0" u="none" strike="noStrike" baseline="0" dirty="0">
                <a:latin typeface="Times New Roman" panose="02020603050405020304" pitchFamily="18" charset="0"/>
                <a:cs typeface="B Nazanin" panose="00000400000000000000" pitchFamily="2" charset="-78"/>
              </a:rPr>
              <a:t>تنها </a:t>
            </a:r>
            <a:r>
              <a:rPr lang="ar-SA" sz="2800" b="1" i="0" u="none" strike="noStrike" baseline="0" dirty="0">
                <a:solidFill>
                  <a:srgbClr val="FF0000"/>
                </a:solidFill>
                <a:latin typeface="Times New Roman" panose="02020603050405020304" pitchFamily="18" charset="0"/>
                <a:cs typeface="B Nazanin" panose="00000400000000000000" pitchFamily="2" charset="-78"/>
              </a:rPr>
              <a:t>کسانی که از نظر علمی صـلاحیت</a:t>
            </a:r>
            <a:r>
              <a:rPr lang="ar-SA" sz="2800" b="0" i="0" u="none" strike="noStrike" baseline="0" dirty="0">
                <a:solidFill>
                  <a:srgbClr val="FF0000"/>
                </a:solidFill>
                <a:latin typeface="Times New Roman" panose="02020603050405020304" pitchFamily="18" charset="0"/>
                <a:cs typeface="B Nazanin" panose="00000400000000000000" pitchFamily="2" charset="-78"/>
              </a:rPr>
              <a:t> </a:t>
            </a:r>
            <a:r>
              <a:rPr lang="ar-SA" sz="2800" b="0" i="0" u="none" strike="noStrike" baseline="0" dirty="0">
                <a:latin typeface="Times New Roman" panose="02020603050405020304" pitchFamily="18" charset="0"/>
                <a:cs typeface="B Nazanin" panose="00000400000000000000" pitchFamily="2" charset="-78"/>
              </a:rPr>
              <a:t>دارنـد، مـی تواننـد تحقیـق روی نمونـه هـای انسانی را انجام دهند.</a:t>
            </a:r>
            <a:r>
              <a:rPr lang="fa-IR" sz="2800" b="0" i="0" u="none" strike="noStrike" baseline="0" dirty="0">
                <a:solidFill>
                  <a:srgbClr val="FF0000"/>
                </a:solidFill>
                <a:latin typeface="Times New Roman" panose="02020603050405020304" pitchFamily="18" charset="0"/>
                <a:cs typeface="B Nazanin" panose="00000400000000000000" pitchFamily="2" charset="-78"/>
              </a:rPr>
              <a:t>"</a:t>
            </a:r>
            <a:endParaRPr lang="fa-IR" b="0" i="0" u="none" strike="noStrike" baseline="0" dirty="0">
              <a:solidFill>
                <a:srgbClr val="FF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173808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9ED0-1EA5-9EE3-50D0-D650B46985F6}"/>
              </a:ext>
            </a:extLst>
          </p:cNvPr>
          <p:cNvSpPr>
            <a:spLocks noGrp="1"/>
          </p:cNvSpPr>
          <p:nvPr>
            <p:ph type="title"/>
          </p:nvPr>
        </p:nvSpPr>
        <p:spPr/>
        <p:txBody>
          <a:bodyPr/>
          <a:lstStyle/>
          <a:p>
            <a:r>
              <a:rPr kumimoji="0" lang="ar-SA" sz="3200" b="1" i="0" u="none" strike="noStrike" kern="1200" cap="none" spc="0" normalizeH="0" baseline="0" noProof="0" dirty="0">
                <a:ln>
                  <a:noFill/>
                </a:ln>
                <a:solidFill>
                  <a:schemeClr val="tx1"/>
                </a:solidFill>
                <a:effectLst/>
                <a:uLnTx/>
                <a:uFillTx/>
                <a:latin typeface="Calibri"/>
                <a:ea typeface="+mn-ea"/>
                <a:cs typeface="B Nazanin" panose="00000400000000000000" pitchFamily="2" charset="-78"/>
              </a:rPr>
              <a:t>تحقیقـات روی حیوانات</a:t>
            </a:r>
            <a:endParaRPr lang="fa-IR" dirty="0">
              <a:solidFill>
                <a:schemeClr val="tx1"/>
              </a:solidFill>
            </a:endParaRPr>
          </a:p>
        </p:txBody>
      </p:sp>
      <p:sp>
        <p:nvSpPr>
          <p:cNvPr id="3" name="Text Placeholder 2">
            <a:extLst>
              <a:ext uri="{FF2B5EF4-FFF2-40B4-BE49-F238E27FC236}">
                <a16:creationId xmlns:a16="http://schemas.microsoft.com/office/drawing/2014/main" id="{8EB4A672-7FCE-D4F3-FE80-54CB099F7CE3}"/>
              </a:ext>
            </a:extLst>
          </p:cNvPr>
          <p:cNvSpPr>
            <a:spLocks noGrp="1"/>
          </p:cNvSpPr>
          <p:nvPr>
            <p:ph type="body" idx="1"/>
          </p:nvPr>
        </p:nvSpPr>
        <p:spPr/>
        <p:txBody>
          <a:body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SA" sz="32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تمـامی </a:t>
            </a:r>
            <a:r>
              <a:rPr kumimoji="0" lang="ar-SA" sz="3200" b="1"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تحقیقـات روی حیوانات باید با راهنماهای اخلاقی</a:t>
            </a:r>
            <a:r>
              <a:rPr kumimoji="0" lang="ar-SA" sz="32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rPr>
              <a:t> منطبق شود تا از :</a:t>
            </a:r>
            <a:endParaRPr kumimoji="0" lang="fa-IR" sz="32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endParaRP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ar-SA" sz="3200" b="0" i="0" u="none" strike="noStrike" kern="1200" cap="none" spc="0" normalizeH="0" baseline="0" noProof="0" dirty="0">
              <a:ln>
                <a:noFill/>
              </a:ln>
              <a:solidFill>
                <a:prstClr val="black"/>
              </a:solidFill>
              <a:effectLst/>
              <a:uLnTx/>
              <a:uFillTx/>
              <a:latin typeface="Calibri"/>
              <a:ea typeface="+mn-ea"/>
              <a:cs typeface="B Nazanin" panose="00000400000000000000" pitchFamily="2" charset="-78"/>
            </a:endParaRPr>
          </a:p>
          <a:p>
            <a:pPr marL="1828800" marR="7200" lvl="3" indent="-457200" algn="r">
              <a:buFont typeface="+mj-lt"/>
              <a:buAutoNum type="arabicPeriod"/>
              <a:defRPr/>
            </a:pPr>
            <a:r>
              <a:rPr kumimoji="0" lang="ar-SA" sz="3800" b="0" i="0" u="none" strike="noStrike" kern="1200" cap="none" spc="0" normalizeH="0" baseline="0" noProof="0" dirty="0">
                <a:ln>
                  <a:noFill/>
                </a:ln>
                <a:solidFill>
                  <a:srgbClr val="FF0000"/>
                </a:solidFill>
                <a:effectLst/>
                <a:uLnTx/>
                <a:uFillTx/>
                <a:latin typeface="Calibri"/>
                <a:ea typeface="+mn-ea"/>
                <a:cs typeface="B Nazanin" panose="00000400000000000000" pitchFamily="2" charset="-78"/>
              </a:rPr>
              <a:t>تعـداد کمتـری حیـوان اسـتفاده شود</a:t>
            </a:r>
            <a:r>
              <a:rPr kumimoji="0" lang="fa-IR" sz="3800" b="0" i="0" u="none" strike="noStrike" kern="1200" cap="none" spc="0" normalizeH="0" baseline="0" noProof="0" dirty="0">
                <a:ln>
                  <a:noFill/>
                </a:ln>
                <a:solidFill>
                  <a:srgbClr val="FF0000"/>
                </a:solidFill>
                <a:effectLst/>
                <a:uLnTx/>
                <a:uFillTx/>
                <a:latin typeface="Calibri"/>
                <a:ea typeface="+mn-ea"/>
                <a:cs typeface="B Nazanin" panose="00000400000000000000" pitchFamily="2" charset="-78"/>
              </a:rPr>
              <a:t>.</a:t>
            </a:r>
            <a:endParaRPr kumimoji="0" lang="ar-SA" sz="3800" b="0" i="0" u="none" strike="noStrike" kern="1200" cap="none" spc="0" normalizeH="0" baseline="0" noProof="0" dirty="0">
              <a:ln>
                <a:noFill/>
              </a:ln>
              <a:solidFill>
                <a:srgbClr val="FF0000"/>
              </a:solidFill>
              <a:effectLst/>
              <a:uLnTx/>
              <a:uFillTx/>
              <a:latin typeface="Calibri"/>
              <a:ea typeface="+mn-ea"/>
              <a:cs typeface="B Nazanin" panose="00000400000000000000" pitchFamily="2" charset="-78"/>
            </a:endParaRPr>
          </a:p>
          <a:p>
            <a:pPr marL="1828800" lvl="3" indent="-457200" algn="r">
              <a:buFont typeface="+mj-lt"/>
              <a:buAutoNum type="arabicPeriod"/>
              <a:defRPr/>
            </a:pPr>
            <a:r>
              <a:rPr kumimoji="0" lang="ar-SA" sz="3800" b="0" i="0" u="none" strike="noStrike" kern="1200" cap="none" spc="0" normalizeH="0" baseline="0" noProof="0" dirty="0">
                <a:ln>
                  <a:noFill/>
                </a:ln>
                <a:solidFill>
                  <a:srgbClr val="FF0000"/>
                </a:solidFill>
                <a:effectLst/>
                <a:uLnTx/>
                <a:uFillTx/>
                <a:latin typeface="Calibri"/>
                <a:ea typeface="+mn-ea"/>
                <a:cs typeface="B Nazanin" panose="00000400000000000000" pitchFamily="2" charset="-78"/>
              </a:rPr>
              <a:t>از ایجاد درد غیر ضروری حیوان جلوگیری شود</a:t>
            </a:r>
            <a:r>
              <a:rPr kumimoji="0" lang="fa-IR" sz="3800" b="0" i="0" u="none" strike="noStrike" kern="1200" cap="none" spc="0" normalizeH="0" baseline="0" noProof="0" dirty="0">
                <a:ln>
                  <a:noFill/>
                </a:ln>
                <a:solidFill>
                  <a:srgbClr val="FF0000"/>
                </a:solidFill>
                <a:effectLst/>
                <a:uLnTx/>
                <a:uFillTx/>
                <a:latin typeface="Calibri"/>
                <a:ea typeface="+mn-ea"/>
                <a:cs typeface="B Nazanin" panose="00000400000000000000" pitchFamily="2" charset="-78"/>
              </a:rPr>
              <a:t>.</a:t>
            </a:r>
            <a:endParaRPr kumimoji="0" lang="ar-SA" sz="3800" b="0" i="0" u="none" strike="noStrike" kern="1200" cap="none" spc="0" normalizeH="0" baseline="0" noProof="0" dirty="0">
              <a:ln>
                <a:noFill/>
              </a:ln>
              <a:solidFill>
                <a:srgbClr val="FF0000"/>
              </a:solidFill>
              <a:effectLst/>
              <a:uLnTx/>
              <a:uFillTx/>
              <a:latin typeface="Calibri"/>
              <a:ea typeface="+mn-ea"/>
              <a:cs typeface="B Nazanin" panose="00000400000000000000" pitchFamily="2" charset="-78"/>
            </a:endParaRPr>
          </a:p>
          <a:p>
            <a:endParaRPr lang="fa-IR" dirty="0"/>
          </a:p>
        </p:txBody>
      </p:sp>
    </p:spTree>
    <p:extLst>
      <p:ext uri="{BB962C8B-B14F-4D97-AF65-F5344CB8AC3E}">
        <p14:creationId xmlns:p14="http://schemas.microsoft.com/office/powerpoint/2010/main" val="91290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E64B-EB0F-4314-844F-8E7C173612C8}"/>
              </a:ext>
            </a:extLst>
          </p:cNvPr>
          <p:cNvSpPr>
            <a:spLocks noGrp="1"/>
          </p:cNvSpPr>
          <p:nvPr>
            <p:ph type="title"/>
          </p:nvPr>
        </p:nvSpPr>
        <p:spPr/>
        <p:txBody>
          <a:bodyPr/>
          <a:lstStyle/>
          <a:p>
            <a:pPr algn="ctr" rtl="1"/>
            <a:r>
              <a:rPr lang="fa-IR" dirty="0">
                <a:solidFill>
                  <a:srgbClr val="FF0000"/>
                </a:solidFill>
              </a:rPr>
              <a:t>عناوین مورد بحث</a:t>
            </a:r>
            <a:endParaRPr lang="en-US" dirty="0">
              <a:solidFill>
                <a:srgbClr val="FF0000"/>
              </a:solidFill>
            </a:endParaRPr>
          </a:p>
        </p:txBody>
      </p:sp>
      <p:sp>
        <p:nvSpPr>
          <p:cNvPr id="3" name="Text Placeholder 2">
            <a:extLst>
              <a:ext uri="{FF2B5EF4-FFF2-40B4-BE49-F238E27FC236}">
                <a16:creationId xmlns:a16="http://schemas.microsoft.com/office/drawing/2014/main" id="{F77B1EF3-9756-4E74-B481-B0C6E03FCFBA}"/>
              </a:ext>
            </a:extLst>
          </p:cNvPr>
          <p:cNvSpPr>
            <a:spLocks noGrp="1"/>
          </p:cNvSpPr>
          <p:nvPr>
            <p:ph sz="half" idx="1"/>
          </p:nvPr>
        </p:nvSpPr>
        <p:spPr>
          <a:xfrm>
            <a:off x="6709145" y="1960674"/>
            <a:ext cx="3701902" cy="4351338"/>
          </a:xfrm>
        </p:spPr>
        <p:txBody>
          <a:bodyPr>
            <a:normAutofit/>
          </a:bodyPr>
          <a:lstStyle/>
          <a:p>
            <a:pPr algn="r" rtl="1">
              <a:buFont typeface="Wingdings" panose="05000000000000000000" pitchFamily="2" charset="2"/>
              <a:buChar char="§"/>
            </a:pPr>
            <a:r>
              <a:rPr lang="fa-IR" dirty="0">
                <a:cs typeface="B Nazanin" panose="00000400000000000000" pitchFamily="2" charset="-78"/>
              </a:rPr>
              <a:t>اهمیت پژوهش در پزشکی</a:t>
            </a:r>
          </a:p>
          <a:p>
            <a:pPr algn="r" rtl="1">
              <a:buFont typeface="Wingdings" panose="05000000000000000000" pitchFamily="2" charset="2"/>
              <a:buChar char="§"/>
            </a:pPr>
            <a:r>
              <a:rPr lang="fa-IR" dirty="0">
                <a:cs typeface="B Nazanin" panose="00000400000000000000" pitchFamily="2" charset="-78"/>
              </a:rPr>
              <a:t>تحقیق در پزشکی</a:t>
            </a:r>
          </a:p>
          <a:p>
            <a:pPr algn="r" rtl="1">
              <a:buFont typeface="Wingdings" panose="05000000000000000000" pitchFamily="2" charset="2"/>
              <a:buChar char="§"/>
            </a:pPr>
            <a:r>
              <a:rPr lang="fa-IR" dirty="0">
                <a:cs typeface="B Nazanin" panose="00000400000000000000" pitchFamily="2" charset="-78"/>
              </a:rPr>
              <a:t>الزامات اخلاقی</a:t>
            </a:r>
          </a:p>
          <a:p>
            <a:pPr algn="r" rtl="1">
              <a:buFont typeface="Wingdings" panose="05000000000000000000" pitchFamily="2" charset="2"/>
              <a:buChar char="§"/>
            </a:pPr>
            <a:r>
              <a:rPr lang="fa-IR" dirty="0">
                <a:cs typeface="B Nazanin" panose="00000400000000000000" pitchFamily="2" charset="-78"/>
              </a:rPr>
              <a:t>تأییدیه ی کمیته اخلاق</a:t>
            </a:r>
          </a:p>
          <a:p>
            <a:pPr algn="r" rtl="1">
              <a:buFont typeface="Wingdings" panose="05000000000000000000" pitchFamily="2" charset="2"/>
              <a:buChar char="§"/>
            </a:pPr>
            <a:r>
              <a:rPr lang="fa-IR" dirty="0">
                <a:cs typeface="B Nazanin" panose="00000400000000000000" pitchFamily="2" charset="-78"/>
              </a:rPr>
              <a:t>شایستگی علمی</a:t>
            </a:r>
          </a:p>
          <a:p>
            <a:pPr algn="r" rtl="1">
              <a:buFont typeface="Wingdings" panose="05000000000000000000" pitchFamily="2" charset="2"/>
              <a:buChar char="§"/>
            </a:pPr>
            <a:r>
              <a:rPr lang="fa-IR" dirty="0">
                <a:cs typeface="B Nazanin" panose="00000400000000000000" pitchFamily="2" charset="-78"/>
              </a:rPr>
              <a:t>ارزش اجتماعی</a:t>
            </a:r>
          </a:p>
          <a:p>
            <a:pPr algn="r" rtl="1">
              <a:buFont typeface="Wingdings" panose="05000000000000000000" pitchFamily="2" charset="2"/>
              <a:buChar char="§"/>
            </a:pPr>
            <a:r>
              <a:rPr lang="fa-IR" dirty="0">
                <a:cs typeface="B Nazanin" panose="00000400000000000000" pitchFamily="2" charset="-78"/>
              </a:rPr>
              <a:t>منافع و مضار</a:t>
            </a:r>
          </a:p>
        </p:txBody>
      </p:sp>
      <p:sp>
        <p:nvSpPr>
          <p:cNvPr id="4" name="Content Placeholder 3">
            <a:extLst>
              <a:ext uri="{FF2B5EF4-FFF2-40B4-BE49-F238E27FC236}">
                <a16:creationId xmlns:a16="http://schemas.microsoft.com/office/drawing/2014/main" id="{6866D85D-A072-438B-B37E-0367D1CE182C}"/>
              </a:ext>
            </a:extLst>
          </p:cNvPr>
          <p:cNvSpPr>
            <a:spLocks noGrp="1"/>
          </p:cNvSpPr>
          <p:nvPr>
            <p:ph sz="half" idx="2"/>
          </p:nvPr>
        </p:nvSpPr>
        <p:spPr>
          <a:xfrm>
            <a:off x="632637" y="1960674"/>
            <a:ext cx="5181600" cy="4351338"/>
          </a:xfrm>
        </p:spPr>
        <p:txBody>
          <a:bodyPr>
            <a:normAutofit/>
          </a:bodyPr>
          <a:lstStyle/>
          <a:p>
            <a:pPr algn="r" rtl="1">
              <a:buFont typeface="Wingdings" panose="05000000000000000000" pitchFamily="2" charset="2"/>
              <a:buChar char="§"/>
            </a:pPr>
            <a:r>
              <a:rPr lang="fa-IR" dirty="0">
                <a:cs typeface="B Nazanin" panose="00000400000000000000" pitchFamily="2" charset="-78"/>
              </a:rPr>
              <a:t>رضایت آگاهانه</a:t>
            </a:r>
          </a:p>
          <a:p>
            <a:pPr algn="r" rtl="1">
              <a:buFont typeface="Wingdings" panose="05000000000000000000" pitchFamily="2" charset="2"/>
              <a:buChar char="§"/>
            </a:pPr>
            <a:r>
              <a:rPr lang="fa-IR" dirty="0">
                <a:cs typeface="B Nazanin" panose="00000400000000000000" pitchFamily="2" charset="-78"/>
              </a:rPr>
              <a:t>رازداری</a:t>
            </a:r>
          </a:p>
          <a:p>
            <a:pPr algn="r" rtl="1">
              <a:buFont typeface="Wingdings" panose="05000000000000000000" pitchFamily="2" charset="2"/>
              <a:buChar char="§"/>
            </a:pPr>
            <a:r>
              <a:rPr lang="fa-IR" dirty="0">
                <a:cs typeface="B Nazanin" panose="00000400000000000000" pitchFamily="2" charset="-78"/>
              </a:rPr>
              <a:t>تعارض نقشها</a:t>
            </a:r>
          </a:p>
          <a:p>
            <a:pPr algn="r" rtl="1">
              <a:buFont typeface="Wingdings" panose="05000000000000000000" pitchFamily="2" charset="2"/>
              <a:buChar char="§"/>
            </a:pPr>
            <a:r>
              <a:rPr lang="fa-IR" dirty="0">
                <a:cs typeface="B Nazanin" panose="00000400000000000000" pitchFamily="2" charset="-78"/>
              </a:rPr>
              <a:t>گزارش صادقانه نتایج</a:t>
            </a:r>
          </a:p>
          <a:p>
            <a:pPr algn="r" rtl="1">
              <a:buFont typeface="Wingdings" panose="05000000000000000000" pitchFamily="2" charset="2"/>
              <a:buChar char="§"/>
            </a:pPr>
            <a:r>
              <a:rPr lang="fa-IR" dirty="0">
                <a:cs typeface="B Nazanin" panose="00000400000000000000" pitchFamily="2" charset="-78"/>
              </a:rPr>
              <a:t>افشا گران</a:t>
            </a:r>
          </a:p>
          <a:p>
            <a:pPr algn="r" rtl="1">
              <a:buFont typeface="Wingdings" panose="05000000000000000000" pitchFamily="2" charset="2"/>
              <a:buChar char="§"/>
            </a:pPr>
            <a:r>
              <a:rPr lang="fa-IR" dirty="0">
                <a:cs typeface="B Nazanin" panose="00000400000000000000" pitchFamily="2" charset="-78"/>
              </a:rPr>
              <a:t>موضوعات حل نشده </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3257735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F446-F970-45F8-9627-938F9EFBA1D2}"/>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 </a:t>
            </a:r>
            <a:r>
              <a:rPr lang="ar-SA" b="1" i="0" u="none" strike="noStrike" kern="1400" baseline="0" dirty="0">
                <a:solidFill>
                  <a:srgbClr val="002060"/>
                </a:solidFill>
                <a:latin typeface="Times New Roman" panose="02020603050405020304" pitchFamily="18" charset="0"/>
              </a:rPr>
              <a:t>ارزش اجتماعی </a:t>
            </a:r>
            <a:r>
              <a:rPr lang="en-US" b="1" i="0" u="none" strike="noStrike" kern="1400" baseline="0" dirty="0">
                <a:solidFill>
                  <a:srgbClr val="002060"/>
                </a:solidFill>
                <a:latin typeface="Times New Roman" panose="02020603050405020304" pitchFamily="18" charset="0"/>
                <a:cs typeface="B Nazanin" panose="00000400000000000000" pitchFamily="2" charset="-78"/>
              </a:rPr>
              <a:t>(Social Value)</a:t>
            </a:r>
          </a:p>
        </p:txBody>
      </p:sp>
      <p:sp>
        <p:nvSpPr>
          <p:cNvPr id="3" name="Text Placeholder 2">
            <a:extLst>
              <a:ext uri="{FF2B5EF4-FFF2-40B4-BE49-F238E27FC236}">
                <a16:creationId xmlns:a16="http://schemas.microsoft.com/office/drawing/2014/main" id="{D5F285A1-6C11-4864-8CCC-7654949DA724}"/>
              </a:ext>
            </a:extLst>
          </p:cNvPr>
          <p:cNvSpPr>
            <a:spLocks noGrp="1"/>
          </p:cNvSpPr>
          <p:nvPr>
            <p:ph type="body" idx="1"/>
          </p:nvPr>
        </p:nvSpPr>
        <p:spPr>
          <a:xfrm>
            <a:off x="838200" y="1825625"/>
            <a:ext cx="10515600" cy="4667250"/>
          </a:xfrm>
        </p:spPr>
        <p:txBody>
          <a:bodyPr>
            <a:normAutofit/>
          </a:bodyPr>
          <a:lstStyle/>
          <a:p>
            <a:pPr marR="0" lvl="0" rtl="1">
              <a:lnSpc>
                <a:spcPct val="150000"/>
              </a:lnSpc>
            </a:pPr>
            <a:r>
              <a:rPr lang="ar-SA" b="0" i="0" u="none" strike="noStrike" baseline="0" dirty="0">
                <a:cs typeface="B Nazanin" panose="00000400000000000000" pitchFamily="2" charset="-78"/>
              </a:rPr>
              <a:t>پروژه های تحقیقات پزشکی باید در </a:t>
            </a:r>
            <a:r>
              <a:rPr lang="ar-SA" b="0" i="0" u="none" strike="noStrike" baseline="0" dirty="0">
                <a:solidFill>
                  <a:srgbClr val="FF0000"/>
                </a:solidFill>
                <a:cs typeface="B Nazanin" panose="00000400000000000000" pitchFamily="2" charset="-78"/>
              </a:rPr>
              <a:t>افزایش </a:t>
            </a:r>
            <a:r>
              <a:rPr lang="ar-SA" b="1" i="0" u="none" strike="noStrike" baseline="0" dirty="0">
                <a:solidFill>
                  <a:srgbClr val="FF0000"/>
                </a:solidFill>
                <a:cs typeface="B Nazanin" panose="00000400000000000000" pitchFamily="2" charset="-78"/>
              </a:rPr>
              <a:t>سـلامت و آسایش جامعه بطور کلی مؤثر باشند</a:t>
            </a:r>
            <a:r>
              <a:rPr lang="ar-SA" b="0" i="0" u="none" strike="noStrike" baseline="0" dirty="0">
                <a:cs typeface="B Nazanin" panose="00000400000000000000" pitchFamily="2" charset="-78"/>
              </a:rPr>
              <a:t>. </a:t>
            </a:r>
          </a:p>
          <a:p>
            <a:pPr>
              <a:lnSpc>
                <a:spcPct val="150000"/>
              </a:lnSpc>
            </a:pPr>
            <a:r>
              <a:rPr lang="ar-SA" b="1" i="0" u="none" strike="noStrike" baseline="0" dirty="0">
                <a:solidFill>
                  <a:srgbClr val="FF0000"/>
                </a:solidFill>
                <a:cs typeface="B Nazanin" panose="00000400000000000000" pitchFamily="2" charset="-78"/>
              </a:rPr>
              <a:t>قبلاً </a:t>
            </a:r>
            <a:r>
              <a:rPr lang="ar-SA" b="0" i="0" u="none" strike="noStrike" baseline="0" dirty="0">
                <a:cs typeface="B Nazanin" panose="00000400000000000000" pitchFamily="2" charset="-78"/>
              </a:rPr>
              <a:t> گفته می شد که پیشرفت در دانش علمی </a:t>
            </a:r>
            <a:r>
              <a:rPr lang="fa-IR" b="0" i="0" u="none" strike="noStrike" baseline="0" dirty="0">
                <a:cs typeface="B Nazanin" panose="00000400000000000000" pitchFamily="2" charset="-78"/>
              </a:rPr>
              <a:t>فی النفسه </a:t>
            </a:r>
            <a:r>
              <a:rPr lang="ar-SA" b="0" i="0" u="none" strike="noStrike" baseline="0" dirty="0">
                <a:cs typeface="B Nazanin" panose="00000400000000000000" pitchFamily="2" charset="-78"/>
              </a:rPr>
              <a:t>ارزشمند است و نیاز به توجیه بیشتر نیست. </a:t>
            </a:r>
          </a:p>
          <a:p>
            <a:pPr>
              <a:lnSpc>
                <a:spcPct val="150000"/>
              </a:lnSpc>
            </a:pPr>
            <a:r>
              <a:rPr lang="ar-SA" b="1" i="0" u="none" strike="noStrike" baseline="0" dirty="0">
                <a:solidFill>
                  <a:srgbClr val="FF0000"/>
                </a:solidFill>
                <a:cs typeface="B Nazanin" panose="00000400000000000000" pitchFamily="2" charset="-78"/>
              </a:rPr>
              <a:t>امروزه</a:t>
            </a:r>
            <a:r>
              <a:rPr lang="ar-SA" b="0" i="0" u="none" strike="noStrike" baseline="0" dirty="0">
                <a:cs typeface="B Nazanin" panose="00000400000000000000" pitchFamily="2" charset="-78"/>
              </a:rPr>
              <a:t> چون منابع مالی کم است معیار  </a:t>
            </a:r>
            <a:r>
              <a:rPr lang="ar-SA" b="1" i="0" u="none" strike="noStrike" baseline="0" dirty="0">
                <a:solidFill>
                  <a:srgbClr val="FF0000"/>
                </a:solidFill>
                <a:cs typeface="B Nazanin" panose="00000400000000000000" pitchFamily="2" charset="-78"/>
              </a:rPr>
              <a:t>ارزش اجتمـاعی</a:t>
            </a:r>
            <a:r>
              <a:rPr lang="ar-SA" b="0" i="0" u="none" strike="noStrike" baseline="0" dirty="0">
                <a:cs typeface="B Nazanin" panose="00000400000000000000" pitchFamily="2" charset="-78"/>
              </a:rPr>
              <a:t>،  ملاک مهمی برای این است که آیا پروژه باید مورد حمایت مالی قرار گیرد یا خیـر.</a:t>
            </a:r>
            <a:endParaRPr lang="fa-IR" b="0" i="0" u="none" strike="noStrike" baseline="0" dirty="0">
              <a:cs typeface="B Nazanin" panose="00000400000000000000" pitchFamily="2" charset="-78"/>
            </a:endParaRPr>
          </a:p>
        </p:txBody>
      </p:sp>
    </p:spTree>
    <p:extLst>
      <p:ext uri="{BB962C8B-B14F-4D97-AF65-F5344CB8AC3E}">
        <p14:creationId xmlns:p14="http://schemas.microsoft.com/office/powerpoint/2010/main" val="48384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0F2F-5A40-6EDB-0A1B-2F991F518CA7}"/>
              </a:ext>
            </a:extLst>
          </p:cNvPr>
          <p:cNvSpPr>
            <a:spLocks noGrp="1"/>
          </p:cNvSpPr>
          <p:nvPr>
            <p:ph type="title"/>
          </p:nvPr>
        </p:nvSpPr>
        <p:spPr/>
        <p:txBody>
          <a:bodyPr/>
          <a:lstStyle/>
          <a:p>
            <a:r>
              <a:rPr lang="ar-SA" b="1" i="0" u="none" strike="noStrike" kern="1400" baseline="0" dirty="0">
                <a:solidFill>
                  <a:srgbClr val="002060"/>
                </a:solidFill>
                <a:latin typeface="Times New Roman" panose="02020603050405020304" pitchFamily="18" charset="0"/>
                <a:cs typeface="B Nazanin" panose="00000400000000000000" pitchFamily="2" charset="-78"/>
              </a:rPr>
              <a:t> </a:t>
            </a:r>
            <a:r>
              <a:rPr lang="ar-SA" b="1" i="0" u="none" strike="noStrike" kern="1400" baseline="0" dirty="0">
                <a:solidFill>
                  <a:srgbClr val="002060"/>
                </a:solidFill>
                <a:latin typeface="Times New Roman" panose="02020603050405020304" pitchFamily="18" charset="0"/>
              </a:rPr>
              <a:t>ارزش اجتماعی </a:t>
            </a:r>
            <a:r>
              <a:rPr lang="en-US" b="1" i="0" u="none" strike="noStrike" kern="1400" baseline="0" dirty="0">
                <a:solidFill>
                  <a:srgbClr val="002060"/>
                </a:solidFill>
                <a:latin typeface="Times New Roman" panose="02020603050405020304" pitchFamily="18" charset="0"/>
                <a:cs typeface="B Nazanin" panose="00000400000000000000" pitchFamily="2" charset="-78"/>
              </a:rPr>
              <a:t>(Social Value)</a:t>
            </a:r>
            <a:endParaRPr lang="fa-IR" dirty="0"/>
          </a:p>
        </p:txBody>
      </p:sp>
      <p:sp>
        <p:nvSpPr>
          <p:cNvPr id="3" name="Text Placeholder 2">
            <a:extLst>
              <a:ext uri="{FF2B5EF4-FFF2-40B4-BE49-F238E27FC236}">
                <a16:creationId xmlns:a16="http://schemas.microsoft.com/office/drawing/2014/main" id="{99FC4130-380D-905E-0BCB-50601332E7C1}"/>
              </a:ext>
            </a:extLst>
          </p:cNvPr>
          <p:cNvSpPr>
            <a:spLocks noGrp="1"/>
          </p:cNvSpPr>
          <p:nvPr>
            <p:ph type="body" idx="1"/>
          </p:nvPr>
        </p:nvSpPr>
        <p:spPr/>
        <p:txBody>
          <a:bodyPr/>
          <a:lstStyle/>
          <a:p>
            <a:pPr>
              <a:lnSpc>
                <a:spcPct val="150000"/>
              </a:lnSpc>
            </a:pPr>
            <a:r>
              <a:rPr lang="ar-SA" b="0" i="0" u="none" strike="noStrike" baseline="0" dirty="0">
                <a:solidFill>
                  <a:srgbClr val="7030A0"/>
                </a:solidFill>
                <a:cs typeface="B Titr" panose="00000700000000000000" pitchFamily="2" charset="-78"/>
              </a:rPr>
              <a:t>بند های18 و 19</a:t>
            </a:r>
            <a:r>
              <a:rPr lang="ar-SA" b="0" i="0" u="none" strike="noStrike" baseline="0" dirty="0">
                <a:cs typeface="B Nazanin" panose="00000400000000000000" pitchFamily="2" charset="-78"/>
              </a:rPr>
              <a:t>  بیانیه هلسینکی واضحاً از در نظـر گـرفتن</a:t>
            </a:r>
            <a:r>
              <a:rPr lang="ar-SA" b="1" i="0" u="none" strike="noStrike" baseline="0" dirty="0">
                <a:cs typeface="B Nazanin" panose="00000400000000000000" pitchFamily="2" charset="-78"/>
              </a:rPr>
              <a:t> </a:t>
            </a:r>
            <a:r>
              <a:rPr lang="ar-SA" b="1" i="0" u="none" strike="noStrike" baseline="0" dirty="0">
                <a:solidFill>
                  <a:srgbClr val="FF0000"/>
                </a:solidFill>
                <a:cs typeface="B Nazanin" panose="00000400000000000000" pitchFamily="2" charset="-78"/>
              </a:rPr>
              <a:t>ارزش اجتمـاعی </a:t>
            </a:r>
            <a:r>
              <a:rPr lang="ar-SA" b="0" i="0" u="none" strike="noStrike" baseline="0" dirty="0">
                <a:cs typeface="B Nazanin" panose="00000400000000000000" pitchFamily="2" charset="-78"/>
              </a:rPr>
              <a:t>در ارزیـابی پروژه های تحقیقاتی حمایت می کند. </a:t>
            </a:r>
          </a:p>
          <a:p>
            <a:pPr marR="0" lvl="0" rtl="1">
              <a:lnSpc>
                <a:spcPct val="150000"/>
              </a:lnSpc>
            </a:pPr>
            <a:r>
              <a:rPr lang="ar-SA" b="1" i="0" u="none" strike="noStrike" baseline="0" dirty="0">
                <a:solidFill>
                  <a:srgbClr val="FF0000"/>
                </a:solidFill>
                <a:cs typeface="B Nazanin" panose="00000400000000000000" pitchFamily="2" charset="-78"/>
              </a:rPr>
              <a:t>اهمیت اهداف</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پروژه ها از </a:t>
            </a:r>
            <a:r>
              <a:rPr lang="ar-SA" b="1" i="0" u="none" strike="noStrike" baseline="0" dirty="0">
                <a:solidFill>
                  <a:srgbClr val="FF0000"/>
                </a:solidFill>
                <a:cs typeface="B Nazanin" panose="00000400000000000000" pitchFamily="2" charset="-78"/>
              </a:rPr>
              <a:t>نظر علمـی و اجتماعی</a:t>
            </a:r>
            <a:r>
              <a:rPr lang="ar-SA" b="0" i="0" u="none" strike="noStrike" baseline="0" dirty="0">
                <a:solidFill>
                  <a:srgbClr val="FF0000"/>
                </a:solidFill>
                <a:cs typeface="B Nazanin" panose="00000400000000000000" pitchFamily="2" charset="-78"/>
              </a:rPr>
              <a:t> باید بیشتر از </a:t>
            </a:r>
            <a:r>
              <a:rPr lang="ar-SA" b="1" i="0" u="none" strike="noStrike" baseline="0" dirty="0">
                <a:solidFill>
                  <a:srgbClr val="FF0000"/>
                </a:solidFill>
                <a:cs typeface="B Nazanin" panose="00000400000000000000" pitchFamily="2" charset="-78"/>
              </a:rPr>
              <a:t>خطرات و هزینه های </a:t>
            </a:r>
            <a:r>
              <a:rPr lang="ar-SA" b="0" i="0" u="none" strike="noStrike" baseline="0" dirty="0">
                <a:cs typeface="B Nazanin" panose="00000400000000000000" pitchFamily="2" charset="-78"/>
              </a:rPr>
              <a:t>تحمیلی تحقیق روی نمونه های انـسانی باشد.</a:t>
            </a:r>
          </a:p>
          <a:p>
            <a:pPr marR="0" lvl="0" rtl="1">
              <a:lnSpc>
                <a:spcPct val="150000"/>
              </a:lnSpc>
            </a:pPr>
            <a:r>
              <a:rPr lang="ar-SA" b="0" i="0" u="none" strike="noStrike" baseline="0" dirty="0">
                <a:cs typeface="B Nazanin" panose="00000400000000000000" pitchFamily="2" charset="-78"/>
              </a:rPr>
              <a:t>باید جمعیتهای مورد پژوهش </a:t>
            </a:r>
            <a:r>
              <a:rPr lang="ar-SA" b="1" i="0" u="none" strike="noStrike" baseline="0" dirty="0">
                <a:solidFill>
                  <a:srgbClr val="FF0000"/>
                </a:solidFill>
                <a:cs typeface="B Nazanin" panose="00000400000000000000" pitchFamily="2" charset="-78"/>
              </a:rPr>
              <a:t>از نتـایج تحقیـق </a:t>
            </a:r>
            <a:r>
              <a:rPr lang="ar-SA" b="1" i="0" u="none" strike="noStrike" baseline="0" dirty="0">
                <a:solidFill>
                  <a:srgbClr val="FF0000"/>
                </a:solidFill>
                <a:cs typeface="B Titr" panose="00000700000000000000" pitchFamily="2" charset="-78"/>
              </a:rPr>
              <a:t>شخـصاً </a:t>
            </a:r>
            <a:r>
              <a:rPr lang="ar-SA" b="1" i="0" u="none" strike="noStrike" baseline="0" dirty="0">
                <a:solidFill>
                  <a:srgbClr val="FF0000"/>
                </a:solidFill>
                <a:cs typeface="B Nazanin" panose="00000400000000000000" pitchFamily="2" charset="-78"/>
              </a:rPr>
              <a:t>بهـره منـد شوند</a:t>
            </a:r>
            <a:r>
              <a:rPr lang="ar-SA" b="0" i="0" u="none" strike="noStrike" baseline="0" dirty="0">
                <a:cs typeface="B Nazanin" panose="00000400000000000000" pitchFamily="2" charset="-78"/>
              </a:rPr>
              <a:t>. ( اخلاقی نیست که محل تحقیق در کشور محروم باشد و سود تحقیق برای کشور پیشرفته باشد.</a:t>
            </a:r>
          </a:p>
          <a:p>
            <a:endParaRPr lang="fa-IR" dirty="0"/>
          </a:p>
        </p:txBody>
      </p:sp>
    </p:spTree>
    <p:extLst>
      <p:ext uri="{BB962C8B-B14F-4D97-AF65-F5344CB8AC3E}">
        <p14:creationId xmlns:p14="http://schemas.microsoft.com/office/powerpoint/2010/main" val="1998578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EFD0-BFC7-486F-A1C5-42CBF84B1B6C}"/>
              </a:ext>
            </a:extLst>
          </p:cNvPr>
          <p:cNvSpPr>
            <a:spLocks noGrp="1"/>
          </p:cNvSpPr>
          <p:nvPr>
            <p:ph type="title"/>
          </p:nvPr>
        </p:nvSpPr>
        <p:spPr/>
        <p:txBody>
          <a:bodyPr/>
          <a:lstStyle/>
          <a:p>
            <a:pPr marR="0" rtl="1"/>
            <a:r>
              <a:rPr lang="en-US" b="1" i="0" u="none" strike="noStrike" kern="1400" baseline="0" dirty="0">
                <a:solidFill>
                  <a:srgbClr val="002060"/>
                </a:solidFill>
                <a:latin typeface="Times New Roman" panose="02020603050405020304" pitchFamily="18" charset="0"/>
                <a:cs typeface="B Nazanin" panose="00000400000000000000" pitchFamily="2" charset="-78"/>
              </a:rPr>
              <a:t> </a:t>
            </a:r>
            <a:r>
              <a:rPr lang="fa-IR" b="1" i="0" u="none" strike="noStrike" kern="1400" baseline="0" dirty="0">
                <a:solidFill>
                  <a:srgbClr val="002060"/>
                </a:solidFill>
                <a:latin typeface="Times New Roman" panose="02020603050405020304" pitchFamily="18" charset="0"/>
              </a:rPr>
              <a:t>اثرات</a:t>
            </a:r>
            <a:r>
              <a:rPr lang="ar-SA" b="1" i="0" u="none" strike="noStrike" kern="1400" baseline="0" dirty="0">
                <a:solidFill>
                  <a:srgbClr val="002060"/>
                </a:solidFill>
                <a:latin typeface="Times New Roman" panose="02020603050405020304" pitchFamily="18" charset="0"/>
              </a:rPr>
              <a:t> منفی تحقیقات بدون ارزش اجتماعی</a:t>
            </a:r>
          </a:p>
        </p:txBody>
      </p:sp>
      <p:sp>
        <p:nvSpPr>
          <p:cNvPr id="3" name="Text Placeholder 2">
            <a:extLst>
              <a:ext uri="{FF2B5EF4-FFF2-40B4-BE49-F238E27FC236}">
                <a16:creationId xmlns:a16="http://schemas.microsoft.com/office/drawing/2014/main" id="{65FC4887-04C4-46EF-B9A6-D96700A92907}"/>
              </a:ext>
            </a:extLst>
          </p:cNvPr>
          <p:cNvSpPr>
            <a:spLocks noGrp="1"/>
          </p:cNvSpPr>
          <p:nvPr>
            <p:ph type="body" idx="1"/>
          </p:nvPr>
        </p:nvSpPr>
        <p:spPr/>
        <p:txBody>
          <a:bodyPr>
            <a:normAutofit/>
          </a:bodyPr>
          <a:lstStyle/>
          <a:p>
            <a:pPr marR="0" lvl="0" rtl="1"/>
            <a:r>
              <a:rPr lang="ar-SA" sz="2800" b="0" i="0" u="none" strike="noStrike" baseline="0" dirty="0">
                <a:cs typeface="B Nazanin" panose="00000400000000000000" pitchFamily="2" charset="-78"/>
              </a:rPr>
              <a:t>محققین و کمیته های بررسی اخلاقی باید مطمئن شوند که بیماران وارد آزمایشی نشده اند که احتمـال </a:t>
            </a:r>
            <a:r>
              <a:rPr lang="ar-SA" sz="2800" b="1" i="0" u="none" strike="noStrike" baseline="0" dirty="0">
                <a:solidFill>
                  <a:srgbClr val="FF0000"/>
                </a:solidFill>
                <a:cs typeface="B Nazanin" panose="00000400000000000000" pitchFamily="2" charset="-78"/>
              </a:rPr>
              <a:t>هـیچ خدمت مفیدی برای اجتماع</a:t>
            </a:r>
            <a:r>
              <a:rPr lang="ar-SA" sz="2800" b="0" i="0" u="none" strike="noStrike" baseline="0" dirty="0">
                <a:solidFill>
                  <a:srgbClr val="FF0000"/>
                </a:solidFill>
                <a:cs typeface="B Nazanin" panose="00000400000000000000" pitchFamily="2" charset="-78"/>
              </a:rPr>
              <a:t> ندارد.</a:t>
            </a:r>
            <a:endParaRPr lang="fa-IR" sz="2800" b="0" i="0" u="none" strike="noStrike" baseline="0" dirty="0">
              <a:solidFill>
                <a:srgbClr val="FF0000"/>
              </a:solidFill>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06D77AB7-828E-1AF2-E3A3-AE4609A1436C}"/>
                  </a:ext>
                </a:extLst>
              </p:cNvPr>
              <p:cNvGraphicFramePr>
                <a:graphicFrameLocks noChangeAspect="1"/>
              </p:cNvGraphicFramePr>
              <p:nvPr>
                <p:extLst>
                  <p:ext uri="{D42A27DB-BD31-4B8C-83A1-F6EECF244321}">
                    <p14:modId xmlns:p14="http://schemas.microsoft.com/office/powerpoint/2010/main" val="116458148"/>
                  </p:ext>
                </p:extLst>
              </p:nvPr>
            </p:nvGraphicFramePr>
            <p:xfrm>
              <a:off x="4351867" y="2893483"/>
              <a:ext cx="3048000" cy="1714500"/>
            </p:xfrm>
            <a:graphic>
              <a:graphicData uri="http://schemas.microsoft.com/office/powerpoint/2016/slidezoom">
                <pslz:sldZm>
                  <pslz:sldZmObj sldId="325" cId="2946050048">
                    <pslz:zmPr id="{322D1611-0580-464F-999F-BEF79AAA24CB}"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xmlns="" xmlns:pslz="http://schemas.microsoft.com/office/powerpoint/2016/slidezoom" id="{06D77AB7-828E-1AF2-E3A3-AE4609A1436C}"/>
                  </a:ext>
                </a:extLst>
              </p:cNvPr>
              <p:cNvPicPr>
                <a:picLocks noGrp="1" noRot="1" noChangeAspect="1" noMove="1" noResize="1" noEditPoints="1" noAdjustHandles="1" noChangeArrowheads="1" noChangeShapeType="1"/>
              </p:cNvPicPr>
              <p:nvPr/>
            </p:nvPicPr>
            <p:blipFill>
              <a:blip r:embed="rId4"/>
              <a:stretch>
                <a:fillRect/>
              </a:stretch>
            </p:blipFill>
            <p:spPr>
              <a:xfrm>
                <a:off x="4351867" y="289348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126879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EFD0-BFC7-486F-A1C5-42CBF84B1B6C}"/>
              </a:ext>
            </a:extLst>
          </p:cNvPr>
          <p:cNvSpPr>
            <a:spLocks noGrp="1"/>
          </p:cNvSpPr>
          <p:nvPr>
            <p:ph type="title"/>
          </p:nvPr>
        </p:nvSpPr>
        <p:spPr/>
        <p:txBody>
          <a:bodyPr/>
          <a:lstStyle/>
          <a:p>
            <a:pPr marR="0" rtl="1"/>
            <a:r>
              <a:rPr lang="en-US" b="1" i="0" u="none" strike="noStrike" kern="1400" baseline="0" dirty="0">
                <a:solidFill>
                  <a:srgbClr val="002060"/>
                </a:solidFill>
                <a:latin typeface="Times New Roman" panose="02020603050405020304" pitchFamily="18" charset="0"/>
                <a:cs typeface="B Nazanin" panose="00000400000000000000" pitchFamily="2" charset="-78"/>
              </a:rPr>
              <a:t> </a:t>
            </a:r>
            <a:r>
              <a:rPr lang="fa-IR" b="1" i="0" u="none" strike="noStrike" kern="1400" baseline="0" dirty="0">
                <a:solidFill>
                  <a:srgbClr val="002060"/>
                </a:solidFill>
                <a:latin typeface="Times New Roman" panose="02020603050405020304" pitchFamily="18" charset="0"/>
              </a:rPr>
              <a:t>اثرات</a:t>
            </a:r>
            <a:r>
              <a:rPr lang="ar-SA" b="1" i="0" u="none" strike="noStrike" kern="1400" baseline="0" dirty="0">
                <a:solidFill>
                  <a:srgbClr val="002060"/>
                </a:solidFill>
                <a:latin typeface="Times New Roman" panose="02020603050405020304" pitchFamily="18" charset="0"/>
              </a:rPr>
              <a:t> منفی تحقیقات بدون ارزش اجتماعی</a:t>
            </a:r>
          </a:p>
        </p:txBody>
      </p:sp>
      <p:sp>
        <p:nvSpPr>
          <p:cNvPr id="3" name="Text Placeholder 2">
            <a:extLst>
              <a:ext uri="{FF2B5EF4-FFF2-40B4-BE49-F238E27FC236}">
                <a16:creationId xmlns:a16="http://schemas.microsoft.com/office/drawing/2014/main" id="{65FC4887-04C4-46EF-B9A6-D96700A92907}"/>
              </a:ext>
            </a:extLst>
          </p:cNvPr>
          <p:cNvSpPr>
            <a:spLocks noGrp="1"/>
          </p:cNvSpPr>
          <p:nvPr>
            <p:ph type="body" idx="1"/>
          </p:nvPr>
        </p:nvSpPr>
        <p:spPr/>
        <p:txBody>
          <a:bodyPr>
            <a:normAutofit/>
          </a:bodyPr>
          <a:lstStyle/>
          <a:p>
            <a:pPr marR="0" lvl="0" rtl="1"/>
            <a:endParaRPr lang="ar-SA" sz="2800" b="0" i="0" u="none" strike="noStrike" baseline="0" dirty="0">
              <a:solidFill>
                <a:srgbClr val="FF0000"/>
              </a:solidFill>
              <a:cs typeface="B Nazanin" panose="00000400000000000000" pitchFamily="2" charset="-78"/>
            </a:endParaRPr>
          </a:p>
          <a:p>
            <a:pPr marR="0" lvl="0" rtl="1"/>
            <a:r>
              <a:rPr lang="fa-IR" sz="3200" b="1" i="0" u="none" strike="noStrike" baseline="0" dirty="0">
                <a:cs typeface="B Nazanin" panose="00000400000000000000" pitchFamily="2" charset="-78"/>
              </a:rPr>
              <a:t>اثرات</a:t>
            </a:r>
            <a:r>
              <a:rPr lang="ar-SA" sz="3200" b="1" i="0" u="none" strike="noStrike" baseline="0" dirty="0">
                <a:cs typeface="B Nazanin" panose="00000400000000000000" pitchFamily="2" charset="-78"/>
              </a:rPr>
              <a:t> منفی تحقیقات بدون ارزش اجتماعی</a:t>
            </a:r>
            <a:endParaRPr lang="fa-IR" sz="3200" b="1" i="0" u="none" strike="noStrike" baseline="0" dirty="0">
              <a:cs typeface="B Nazanin" panose="00000400000000000000" pitchFamily="2" charset="-78"/>
            </a:endParaRPr>
          </a:p>
          <a:p>
            <a:pPr marL="0" marR="0" lvl="0" indent="0" rtl="1">
              <a:buNone/>
            </a:pPr>
            <a:endParaRPr lang="ar-SA" sz="3200" b="1" i="0" u="none" strike="noStrike" baseline="0" dirty="0">
              <a:cs typeface="B Nazanin" panose="00000400000000000000" pitchFamily="2" charset="-78"/>
            </a:endParaRPr>
          </a:p>
          <a:p>
            <a:pPr marL="1828800" marR="7200" lvl="3" indent="-457200">
              <a:buFont typeface="+mj-lt"/>
              <a:buAutoNum type="arabicPeriod"/>
            </a:pPr>
            <a:r>
              <a:rPr lang="ar-SA" sz="3200" b="0" i="0" u="none" strike="noStrike" baseline="0" dirty="0">
                <a:solidFill>
                  <a:srgbClr val="FF0000"/>
                </a:solidFill>
                <a:cs typeface="B Nazanin" panose="00000400000000000000" pitchFamily="2" charset="-78"/>
              </a:rPr>
              <a:t>اتلاف منابع </a:t>
            </a:r>
            <a:r>
              <a:rPr lang="ar-SA" sz="3200" b="0" i="0" u="none" strike="noStrike" baseline="0" dirty="0">
                <a:cs typeface="B Nazanin" panose="00000400000000000000" pitchFamily="2" charset="-78"/>
              </a:rPr>
              <a:t>ارزشمند انسانی </a:t>
            </a:r>
          </a:p>
          <a:p>
            <a:pPr marL="1828800" lvl="3" indent="-457200">
              <a:buFont typeface="+mj-lt"/>
              <a:buAutoNum type="arabicPeriod"/>
            </a:pPr>
            <a:r>
              <a:rPr lang="ar-SA" sz="3200" b="0" i="0" u="none" strike="noStrike" baseline="0" dirty="0">
                <a:solidFill>
                  <a:srgbClr val="FF0000"/>
                </a:solidFill>
                <a:cs typeface="B Nazanin" panose="00000400000000000000" pitchFamily="2" charset="-78"/>
              </a:rPr>
              <a:t>کاهش اعتبـار و حیثیت </a:t>
            </a:r>
            <a:r>
              <a:rPr lang="ar-SA" sz="3200" b="0" i="0" u="none" strike="noStrike" baseline="0" dirty="0">
                <a:cs typeface="B Nazanin" panose="00000400000000000000" pitchFamily="2" charset="-78"/>
              </a:rPr>
              <a:t>تحقیقـات پزشـکی نزد مردم </a:t>
            </a:r>
          </a:p>
          <a:p>
            <a:pPr marL="1828800" lvl="3" indent="-457200">
              <a:buFont typeface="+mj-lt"/>
              <a:buAutoNum type="arabicPeriod"/>
            </a:pPr>
            <a:r>
              <a:rPr lang="ar-SA" sz="3200" b="0" i="0" u="none" strike="noStrike" baseline="0" dirty="0">
                <a:solidFill>
                  <a:srgbClr val="FF0000"/>
                </a:solidFill>
                <a:cs typeface="B Nazanin" panose="00000400000000000000" pitchFamily="2" charset="-78"/>
              </a:rPr>
              <a:t>کاهش مشارکت  افراد </a:t>
            </a:r>
            <a:r>
              <a:rPr lang="ar-SA" sz="3200" b="0" i="0" u="none" strike="noStrike" baseline="0" dirty="0">
                <a:cs typeface="B Nazanin" panose="00000400000000000000" pitchFamily="2" charset="-78"/>
              </a:rPr>
              <a:t>در تحقیقات مرتبط با سلامت و بهداشـت انـسانها </a:t>
            </a:r>
          </a:p>
        </p:txBody>
      </p:sp>
    </p:spTree>
    <p:extLst>
      <p:ext uri="{BB962C8B-B14F-4D97-AF65-F5344CB8AC3E}">
        <p14:creationId xmlns:p14="http://schemas.microsoft.com/office/powerpoint/2010/main" val="2946050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7C7D-05FB-4101-B6D2-BA1D4A11C026}"/>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خطرات و منافع </a:t>
            </a:r>
            <a:r>
              <a:rPr lang="en-US" b="1" i="0" u="none" strike="noStrike" kern="1400" baseline="0" dirty="0">
                <a:solidFill>
                  <a:srgbClr val="002060"/>
                </a:solidFill>
                <a:latin typeface="Times New Roman" panose="02020603050405020304" pitchFamily="18" charset="0"/>
                <a:cs typeface="B Nazanin" panose="00000400000000000000" pitchFamily="2" charset="-78"/>
              </a:rPr>
              <a:t>(Risks and Benefits)</a:t>
            </a:r>
            <a:endParaRPr lang="ar-SA" b="1" i="0" u="none" strike="noStrike" kern="1400" baseline="0" dirty="0">
              <a:solidFill>
                <a:srgbClr val="002060"/>
              </a:solidFill>
              <a:latin typeface="Times New Roman" panose="02020603050405020304" pitchFamily="18" charset="0"/>
              <a:cs typeface="B Nazanin" panose="00000400000000000000" pitchFamily="2" charset="-78"/>
            </a:endParaRPr>
          </a:p>
        </p:txBody>
      </p:sp>
      <p:sp>
        <p:nvSpPr>
          <p:cNvPr id="3" name="Text Placeholder 2">
            <a:extLst>
              <a:ext uri="{FF2B5EF4-FFF2-40B4-BE49-F238E27FC236}">
                <a16:creationId xmlns:a16="http://schemas.microsoft.com/office/drawing/2014/main" id="{225223DB-BB91-4B3D-8183-FAF2D62FDE69}"/>
              </a:ext>
            </a:extLst>
          </p:cNvPr>
          <p:cNvSpPr>
            <a:spLocks noGrp="1"/>
          </p:cNvSpPr>
          <p:nvPr>
            <p:ph type="body" idx="1"/>
          </p:nvPr>
        </p:nvSpPr>
        <p:spPr/>
        <p:txBody>
          <a:bodyPr/>
          <a:lstStyle/>
          <a:p>
            <a:pPr marR="0" lvl="0" rtl="1"/>
            <a:r>
              <a:rPr lang="en-US" b="0" i="0" u="none" strike="noStrike" baseline="0" dirty="0">
                <a:cs typeface="B Nazanin" panose="00000400000000000000" pitchFamily="2" charset="-78"/>
              </a:rPr>
              <a:t> </a:t>
            </a:r>
            <a:r>
              <a:rPr lang="ar-SA" b="0" i="0" u="none" strike="noStrike" baseline="0" dirty="0">
                <a:cs typeface="B Nazanin" panose="00000400000000000000" pitchFamily="2" charset="-78"/>
              </a:rPr>
              <a:t>پس از اثبات  شایستگی علمی و ارزش اجتماعی یک پروژه محققـین ضرورت دارد، مشخص کنند که</a:t>
            </a:r>
            <a:r>
              <a:rPr lang="ar-SA" b="1" i="0" u="none" strike="noStrike" baseline="0" dirty="0">
                <a:solidFill>
                  <a:srgbClr val="FF0000"/>
                </a:solidFill>
                <a:cs typeface="B Nazanin" panose="00000400000000000000" pitchFamily="2" charset="-78"/>
              </a:rPr>
              <a:t> آسیب وارده </a:t>
            </a:r>
            <a:r>
              <a:rPr lang="ar-SA" b="0" i="0" u="none" strike="noStrike" baseline="0" dirty="0">
                <a:cs typeface="B Nazanin" panose="00000400000000000000" pitchFamily="2" charset="-78"/>
              </a:rPr>
              <a:t>به سوژه های تحقیق </a:t>
            </a:r>
            <a:r>
              <a:rPr lang="ar-SA" b="1" i="0" u="none" strike="noStrike" baseline="0" dirty="0">
                <a:solidFill>
                  <a:srgbClr val="FF0000"/>
                </a:solidFill>
                <a:cs typeface="B Nazanin" panose="00000400000000000000" pitchFamily="2" charset="-78"/>
              </a:rPr>
              <a:t>بدون دلیل یـا بی تناسب</a:t>
            </a:r>
            <a:r>
              <a:rPr lang="en-US" b="0" i="0" u="none" strike="noStrike" baseline="0" dirty="0">
                <a:cs typeface="B Nazanin" panose="00000400000000000000" pitchFamily="2" charset="-78"/>
              </a:rPr>
              <a:t>(unreasonable or disproportionate) </a:t>
            </a:r>
            <a:r>
              <a:rPr lang="ar-SA" b="0" i="0" u="none" strike="noStrike" baseline="0" dirty="0">
                <a:cs typeface="B Nazanin" panose="00000400000000000000" pitchFamily="2" charset="-78"/>
              </a:rPr>
              <a:t> </a:t>
            </a:r>
            <a:r>
              <a:rPr lang="ar-SA" b="0" i="0" u="none" strike="noStrike" baseline="0" dirty="0">
                <a:solidFill>
                  <a:srgbClr val="FF0000"/>
                </a:solidFill>
                <a:cs typeface="B Nazanin" panose="00000400000000000000" pitchFamily="2" charset="-78"/>
              </a:rPr>
              <a:t>با</a:t>
            </a:r>
            <a:r>
              <a:rPr lang="ar-SA" b="0" i="0" u="none" strike="noStrike" baseline="0" dirty="0">
                <a:cs typeface="B Nazanin" panose="00000400000000000000" pitchFamily="2" charset="-78"/>
              </a:rPr>
              <a:t> منافع مورد انتظـار تحقیـق نباشد.</a:t>
            </a:r>
            <a:endParaRPr lang="fa-IR" b="0" i="0" u="none" strike="noStrike" baseline="0" dirty="0">
              <a:cs typeface="B Nazanin" panose="00000400000000000000" pitchFamily="2" charset="-78"/>
            </a:endParaRPr>
          </a:p>
          <a:p>
            <a:pPr marR="0" lvl="0" rtl="1"/>
            <a:endParaRPr lang="ar-SA" b="0" i="0" u="none" strike="noStrike" baseline="0" dirty="0">
              <a:cs typeface="B Nazanin" panose="00000400000000000000" pitchFamily="2" charset="-78"/>
            </a:endParaRPr>
          </a:p>
          <a:p>
            <a:pPr marR="0" lvl="0" rtl="1"/>
            <a:r>
              <a:rPr lang="ar-SA" b="0" i="0" u="none" strike="noStrike" baseline="0" dirty="0">
                <a:cs typeface="B Nazanin" panose="00000400000000000000" pitchFamily="2" charset="-78"/>
              </a:rPr>
              <a:t> </a:t>
            </a:r>
            <a:r>
              <a:rPr lang="ar-SA" b="1" i="0" u="none" strike="noStrike" baseline="0" dirty="0">
                <a:solidFill>
                  <a:srgbClr val="FF0000"/>
                </a:solidFill>
                <a:cs typeface="B Nazanin" panose="00000400000000000000" pitchFamily="2" charset="-78"/>
              </a:rPr>
              <a:t>خط</a:t>
            </a:r>
            <a:r>
              <a:rPr lang="fa-IR" b="1" i="0" u="none" strike="noStrike" baseline="0" dirty="0">
                <a:solidFill>
                  <a:srgbClr val="FF0000"/>
                </a:solidFill>
                <a:cs typeface="B Nazanin" panose="00000400000000000000" pitchFamily="2" charset="-78"/>
              </a:rPr>
              <a:t>ـــــ</a:t>
            </a:r>
            <a:r>
              <a:rPr lang="ar-SA" b="1" i="0" u="none" strike="noStrike" baseline="0" dirty="0">
                <a:solidFill>
                  <a:srgbClr val="FF0000"/>
                </a:solidFill>
                <a:cs typeface="B Nazanin" panose="00000400000000000000" pitchFamily="2" charset="-78"/>
              </a:rPr>
              <a:t>ر یا ریسک، </a:t>
            </a:r>
            <a:r>
              <a:rPr lang="ar-SA" b="0" i="0" u="none" strike="noStrike" baseline="0" dirty="0">
                <a:cs typeface="B Nazanin" panose="00000400000000000000" pitchFamily="2" charset="-78"/>
              </a:rPr>
              <a:t>همان </a:t>
            </a:r>
            <a:r>
              <a:rPr lang="ar-SA" b="1" i="0" u="none" strike="noStrike" baseline="0" dirty="0">
                <a:cs typeface="B Nazanin" panose="00000400000000000000" pitchFamily="2" charset="-78"/>
              </a:rPr>
              <a:t>احتمال</a:t>
            </a:r>
            <a:r>
              <a:rPr lang="ar-SA" b="0" i="0" u="none" strike="noStrike" baseline="0" dirty="0">
                <a:cs typeface="B Nazanin" panose="00000400000000000000" pitchFamily="2" charset="-78"/>
              </a:rPr>
              <a:t> ایجاد نتیجه مضر است و دو جزء دارد:</a:t>
            </a:r>
            <a:r>
              <a:rPr lang="en-US" b="0" i="0" u="none" strike="noStrike" baseline="0" dirty="0">
                <a:cs typeface="B Nazanin" panose="00000400000000000000" pitchFamily="2" charset="-78"/>
              </a:rPr>
              <a:t> </a:t>
            </a:r>
          </a:p>
          <a:p>
            <a:pPr marL="2286000" marR="14400" lvl="4" indent="-457200">
              <a:buFont typeface="+mj-lt"/>
              <a:buAutoNum type="arabicPeriod"/>
            </a:pPr>
            <a:r>
              <a:rPr lang="ar-SA" b="1" i="0" u="none" strike="noStrike" baseline="0" dirty="0">
                <a:solidFill>
                  <a:srgbClr val="FF0000"/>
                </a:solidFill>
                <a:cs typeface="B Nazanin" panose="00000400000000000000" pitchFamily="2" charset="-78"/>
              </a:rPr>
              <a:t>احتمال رخداد</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یک زیان (از خیلی غیر محتمل تا خیلی محتمل) </a:t>
            </a:r>
          </a:p>
          <a:p>
            <a:pPr marL="2286000" lvl="4" indent="-457200">
              <a:buFont typeface="+mj-lt"/>
              <a:buAutoNum type="arabicPeriod"/>
            </a:pPr>
            <a:r>
              <a:rPr lang="ar-SA" b="1" i="0" u="none" strike="noStrike" baseline="0" dirty="0">
                <a:solidFill>
                  <a:srgbClr val="FF0000"/>
                </a:solidFill>
                <a:cs typeface="B Nazanin" panose="00000400000000000000" pitchFamily="2" charset="-78"/>
              </a:rPr>
              <a:t>شدت زیـان</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(از زیان ناچیز تا ناتوانی شدید دایمی یا مرگ)</a:t>
            </a:r>
            <a:endParaRPr lang="fa-IR" b="0" i="0" u="none" strike="noStrike" baseline="0" dirty="0">
              <a:cs typeface="B Nazanin" panose="00000400000000000000" pitchFamily="2" charset="-78"/>
            </a:endParaRPr>
          </a:p>
          <a:p>
            <a:pPr marL="2286000" lvl="4" indent="-457200">
              <a:buFont typeface="+mj-lt"/>
              <a:buAutoNum type="arabicPeriod"/>
            </a:pPr>
            <a:endParaRPr lang="ar-SA" b="0" i="0" u="none" strike="noStrike" baseline="0" dirty="0">
              <a:cs typeface="B Nazanin" panose="00000400000000000000" pitchFamily="2" charset="-78"/>
            </a:endParaRPr>
          </a:p>
          <a:p>
            <a:pPr marR="0" lvl="0" rtl="1"/>
            <a:r>
              <a:rPr lang="ar-SA" b="0" i="0" u="none" strike="noStrike" baseline="0" dirty="0">
                <a:cs typeface="B Nazanin" panose="00000400000000000000" pitchFamily="2" charset="-78"/>
              </a:rPr>
              <a:t>خطر خیلی محتمل یک زیان جـدی غیـر قابـل قبـول اسـت، </a:t>
            </a:r>
            <a:r>
              <a:rPr lang="ar-SA" b="1" i="0" u="none" strike="noStrike" baseline="0" dirty="0">
                <a:solidFill>
                  <a:srgbClr val="FF0000"/>
                </a:solidFill>
                <a:cs typeface="B Nazanin" panose="00000400000000000000" pitchFamily="2" charset="-78"/>
              </a:rPr>
              <a:t>مگر اینکه این پروژه تنها امید درمان </a:t>
            </a:r>
            <a:r>
              <a:rPr lang="ar-SA" b="0" i="0" u="none" strike="noStrike" baseline="0" dirty="0">
                <a:cs typeface="B Nazanin" panose="00000400000000000000" pitchFamily="2" charset="-78"/>
              </a:rPr>
              <a:t>سـوژه هـای تحقیـق (کـه شـدیداً بیمـار و غیـر قابـل نجات هستند) باشد.</a:t>
            </a:r>
          </a:p>
        </p:txBody>
      </p:sp>
    </p:spTree>
    <p:extLst>
      <p:ext uri="{BB962C8B-B14F-4D97-AF65-F5344CB8AC3E}">
        <p14:creationId xmlns:p14="http://schemas.microsoft.com/office/powerpoint/2010/main" val="2035414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A197-BC03-4B7A-8F1F-A9EE9F9E6E65}"/>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مدیریت خطر</a:t>
            </a:r>
          </a:p>
        </p:txBody>
      </p:sp>
      <p:sp>
        <p:nvSpPr>
          <p:cNvPr id="3" name="Text Placeholder 2">
            <a:extLst>
              <a:ext uri="{FF2B5EF4-FFF2-40B4-BE49-F238E27FC236}">
                <a16:creationId xmlns:a16="http://schemas.microsoft.com/office/drawing/2014/main" id="{91CA7ACF-524B-4BE3-ACC7-BE73A5EFAA56}"/>
              </a:ext>
            </a:extLst>
          </p:cNvPr>
          <p:cNvSpPr>
            <a:spLocks noGrp="1"/>
          </p:cNvSpPr>
          <p:nvPr>
            <p:ph type="body" idx="1"/>
          </p:nvPr>
        </p:nvSpPr>
        <p:spPr/>
        <p:txBody>
          <a:bodyPr/>
          <a:lstStyle/>
          <a:p>
            <a:pPr marR="0" lvl="0" rtl="1"/>
            <a:r>
              <a:rPr lang="ar-SA" b="0" i="0" u="none" strike="noStrike" baseline="0" dirty="0">
                <a:cs typeface="B Nazanin" panose="00000400000000000000" pitchFamily="2" charset="-78"/>
              </a:rPr>
              <a:t> در این بین، </a:t>
            </a:r>
            <a:r>
              <a:rPr lang="ar-SA" b="0" i="0" u="none" strike="noStrike" baseline="0" dirty="0">
                <a:solidFill>
                  <a:srgbClr val="7030A0"/>
                </a:solidFill>
                <a:cs typeface="B Titr" panose="00000700000000000000" pitchFamily="2" charset="-78"/>
              </a:rPr>
              <a:t>بند</a:t>
            </a:r>
            <a:r>
              <a:rPr lang="fa-IR" b="0" i="0" u="none" strike="noStrike" baseline="0" dirty="0">
                <a:solidFill>
                  <a:srgbClr val="7030A0"/>
                </a:solidFill>
                <a:cs typeface="B Titr" panose="00000700000000000000" pitchFamily="2" charset="-78"/>
              </a:rPr>
              <a:t> </a:t>
            </a:r>
            <a:r>
              <a:rPr lang="ar-SA" b="0" i="0" u="none" strike="noStrike" baseline="0" dirty="0">
                <a:solidFill>
                  <a:srgbClr val="7030A0"/>
                </a:solidFill>
                <a:cs typeface="B Titr" panose="00000700000000000000" pitchFamily="2" charset="-78"/>
              </a:rPr>
              <a:t>17 و 18 </a:t>
            </a:r>
            <a:r>
              <a:rPr lang="ar-SA" b="0" i="0" u="none" strike="noStrike" baseline="0" dirty="0">
                <a:cs typeface="B Nazanin" panose="00000400000000000000" pitchFamily="2" charset="-78"/>
              </a:rPr>
              <a:t>بیانیه هلسینکی محققـین را ملـزم بـه:</a:t>
            </a:r>
            <a:endParaRPr lang="fa-IR" b="0" i="0" u="none" strike="noStrike" baseline="0" dirty="0">
              <a:cs typeface="B Nazanin" panose="00000400000000000000" pitchFamily="2" charset="-78"/>
            </a:endParaRPr>
          </a:p>
          <a:p>
            <a:pPr marL="0" marR="0" lvl="0" indent="0" rtl="1">
              <a:buNone/>
            </a:pPr>
            <a:endParaRPr lang="ar-SA" b="0" i="0" u="none" strike="noStrike" baseline="0" dirty="0">
              <a:cs typeface="B Nazanin" panose="00000400000000000000" pitchFamily="2" charset="-78"/>
            </a:endParaRPr>
          </a:p>
          <a:p>
            <a:pPr marL="914400" marR="18000" lvl="1" indent="-457200">
              <a:buFont typeface="+mj-lt"/>
              <a:buAutoNum type="arabicPeriod"/>
            </a:pPr>
            <a:r>
              <a:rPr lang="ar-SA" b="1" i="0" u="none" strike="noStrike" baseline="0" dirty="0">
                <a:solidFill>
                  <a:srgbClr val="FF0000"/>
                </a:solidFill>
                <a:cs typeface="B Nazanin" panose="00000400000000000000" pitchFamily="2" charset="-78"/>
              </a:rPr>
              <a:t>ارزیـابی</a:t>
            </a:r>
            <a:r>
              <a:rPr lang="ar-SA" b="0" i="0" u="none" strike="noStrike" baseline="0" dirty="0">
                <a:cs typeface="B Nazanin" panose="00000400000000000000" pitchFamily="2" charset="-78"/>
              </a:rPr>
              <a:t> کافی خطرات</a:t>
            </a:r>
          </a:p>
          <a:p>
            <a:pPr marL="914400" lvl="1" indent="-457200">
              <a:buFont typeface="+mj-lt"/>
              <a:buAutoNum type="arabicPeriod"/>
            </a:pPr>
            <a:r>
              <a:rPr lang="ar-SA" b="1" i="0" u="none" strike="noStrike" baseline="0" dirty="0">
                <a:solidFill>
                  <a:srgbClr val="FF0000"/>
                </a:solidFill>
                <a:cs typeface="B Nazanin" panose="00000400000000000000" pitchFamily="2" charset="-78"/>
              </a:rPr>
              <a:t>اطمینان</a:t>
            </a:r>
            <a:r>
              <a:rPr lang="ar-SA" b="1" i="0" u="none" strike="noStrike" baseline="0" dirty="0">
                <a:cs typeface="B Nazanin" panose="00000400000000000000" pitchFamily="2" charset="-78"/>
              </a:rPr>
              <a:t> از قابلیت مـدیریت خطـرات </a:t>
            </a:r>
            <a:endParaRPr lang="fa-IR" b="1" i="0" u="none" strike="noStrike" baseline="0" dirty="0">
              <a:cs typeface="B Nazanin" panose="00000400000000000000" pitchFamily="2" charset="-78"/>
            </a:endParaRPr>
          </a:p>
          <a:p>
            <a:pPr marL="914400" lvl="1" indent="-457200">
              <a:buFont typeface="+mj-lt"/>
              <a:buAutoNum type="arabicPeriod"/>
            </a:pPr>
            <a:endParaRPr lang="ar-SA" b="1" i="0" u="none" strike="noStrike" baseline="0" dirty="0">
              <a:cs typeface="B Nazanin" panose="00000400000000000000" pitchFamily="2" charset="-78"/>
            </a:endParaRPr>
          </a:p>
          <a:p>
            <a:pPr marL="914400" lvl="1" indent="-457200">
              <a:buFont typeface="+mj-lt"/>
              <a:buAutoNum type="arabicPeriod"/>
            </a:pPr>
            <a:r>
              <a:rPr lang="ar-SA" b="1" i="0" u="none" strike="noStrike" baseline="0" dirty="0">
                <a:solidFill>
                  <a:srgbClr val="FF0000"/>
                </a:solidFill>
                <a:cs typeface="B Nazanin" panose="00000400000000000000" pitchFamily="2" charset="-78"/>
              </a:rPr>
              <a:t>اگـر خطـر کـاملا ناشـناخته باشد</a:t>
            </a:r>
            <a:r>
              <a:rPr lang="ar-SA" b="0" i="0" u="none" strike="noStrike" baseline="0" dirty="0">
                <a:cs typeface="B Nazanin" panose="00000400000000000000" pitchFamily="2" charset="-78"/>
              </a:rPr>
              <a:t>، محقق تا زمانیکـه داده هـای قابـل اعتمـاد موجـود باشـند (بعنـوان مثـال از طریـق مطالعات </a:t>
            </a:r>
            <a:r>
              <a:rPr lang="ar-SA" b="0" i="0" u="none" strike="noStrike" baseline="0" dirty="0">
                <a:solidFill>
                  <a:srgbClr val="FF0000"/>
                </a:solidFill>
                <a:cs typeface="B Nazanin" panose="00000400000000000000" pitchFamily="2" charset="-78"/>
              </a:rPr>
              <a:t>آزمایشگاهی</a:t>
            </a:r>
            <a:r>
              <a:rPr lang="ar-SA" b="0" i="0" u="none" strike="noStrike" baseline="0" dirty="0">
                <a:cs typeface="B Nazanin" panose="00000400000000000000" pitchFamily="2" charset="-78"/>
              </a:rPr>
              <a:t> یا آزمایش روی </a:t>
            </a:r>
            <a:r>
              <a:rPr lang="ar-SA" b="0" i="0" u="none" strike="noStrike" baseline="0" dirty="0">
                <a:solidFill>
                  <a:srgbClr val="FF0000"/>
                </a:solidFill>
                <a:cs typeface="B Nazanin" panose="00000400000000000000" pitchFamily="2" charset="-78"/>
              </a:rPr>
              <a:t>حیوانات</a:t>
            </a:r>
            <a:r>
              <a:rPr lang="ar-SA" b="0" i="0" u="none" strike="noStrike" baseline="0" dirty="0">
                <a:cs typeface="B Nazanin" panose="00000400000000000000" pitchFamily="2" charset="-78"/>
              </a:rPr>
              <a:t>)، </a:t>
            </a:r>
            <a:r>
              <a:rPr lang="ar-SA" b="1" i="0" u="none" strike="noStrike" baseline="0" dirty="0">
                <a:solidFill>
                  <a:srgbClr val="FF0000"/>
                </a:solidFill>
                <a:cs typeface="B Nazanin" panose="00000400000000000000" pitchFamily="2" charset="-78"/>
              </a:rPr>
              <a:t>نباید</a:t>
            </a:r>
            <a:r>
              <a:rPr lang="ar-SA" b="0" i="0" u="none" strike="noStrike" baseline="0" dirty="0">
                <a:cs typeface="B Nazanin" panose="00000400000000000000" pitchFamily="2" charset="-78"/>
              </a:rPr>
              <a:t> پروژه را به پیش ببرد</a:t>
            </a:r>
            <a:r>
              <a:rPr lang="fa-IR" dirty="0"/>
              <a:t>.</a:t>
            </a:r>
            <a:r>
              <a:rPr lang="en-US" b="0" i="0" u="none" strike="noStrike" baseline="0" dirty="0">
                <a:cs typeface="B Nazanin" panose="00000400000000000000" pitchFamily="2" charset="-78"/>
              </a:rPr>
              <a:t> </a:t>
            </a:r>
            <a:endParaRPr lang="ar-SA" b="0" i="0" u="none" strike="noStrike" baseline="0" dirty="0">
              <a:cs typeface="B Nazanin" panose="00000400000000000000" pitchFamily="2" charset="-78"/>
            </a:endParaRPr>
          </a:p>
        </p:txBody>
      </p:sp>
    </p:spTree>
    <p:extLst>
      <p:ext uri="{BB962C8B-B14F-4D97-AF65-F5344CB8AC3E}">
        <p14:creationId xmlns:p14="http://schemas.microsoft.com/office/powerpoint/2010/main" val="1345597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A914-E835-445F-B002-152ABA88AB18}"/>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رضایت آگاهانه </a:t>
            </a:r>
            <a:r>
              <a:rPr lang="en-US" b="1" i="0" u="none" strike="noStrike" kern="1400" baseline="0" dirty="0">
                <a:solidFill>
                  <a:srgbClr val="002060"/>
                </a:solidFill>
                <a:latin typeface="Times New Roman" panose="02020603050405020304" pitchFamily="18" charset="0"/>
                <a:cs typeface="B Nazanin" panose="00000400000000000000" pitchFamily="2" charset="-78"/>
              </a:rPr>
              <a:t> (Informed Consent)</a:t>
            </a:r>
            <a:endParaRPr lang="ar-SA" b="1" i="0" u="none" strike="noStrike" kern="1400" baseline="0" dirty="0">
              <a:solidFill>
                <a:srgbClr val="002060"/>
              </a:solidFill>
              <a:latin typeface="Times New Roman" panose="02020603050405020304" pitchFamily="18" charset="0"/>
              <a:cs typeface="B Nazanin" panose="00000400000000000000" pitchFamily="2" charset="-78"/>
            </a:endParaRPr>
          </a:p>
        </p:txBody>
      </p:sp>
      <p:sp>
        <p:nvSpPr>
          <p:cNvPr id="3" name="Text Placeholder 2">
            <a:extLst>
              <a:ext uri="{FF2B5EF4-FFF2-40B4-BE49-F238E27FC236}">
                <a16:creationId xmlns:a16="http://schemas.microsoft.com/office/drawing/2014/main" id="{36B25802-07B5-44D9-B76D-D98090A32285}"/>
              </a:ext>
            </a:extLst>
          </p:cNvPr>
          <p:cNvSpPr>
            <a:spLocks noGrp="1"/>
          </p:cNvSpPr>
          <p:nvPr>
            <p:ph type="body" idx="1"/>
          </p:nvPr>
        </p:nvSpPr>
        <p:spPr/>
        <p:txBody>
          <a:bodyPr/>
          <a:lstStyle/>
          <a:p>
            <a:pPr marR="0" lvl="0" rtl="1"/>
            <a:r>
              <a:rPr lang="ar-SA" b="1" i="0" u="none" strike="noStrike" baseline="0" dirty="0">
                <a:solidFill>
                  <a:srgbClr val="FF0000"/>
                </a:solidFill>
                <a:cs typeface="B Nazanin" panose="00000400000000000000" pitchFamily="2" charset="-78"/>
              </a:rPr>
              <a:t>اصل اول کد نـورنبرگ مـی گویـد</a:t>
            </a:r>
            <a:r>
              <a:rPr lang="ar-SA" b="0" i="0" u="none" strike="noStrike" baseline="0" dirty="0">
                <a:solidFill>
                  <a:srgbClr val="FF0000"/>
                </a:solidFill>
                <a:cs typeface="B Nazanin" panose="00000400000000000000" pitchFamily="2" charset="-78"/>
              </a:rPr>
              <a:t>:</a:t>
            </a:r>
          </a:p>
          <a:p>
            <a:pPr marR="0" lvl="0" rtl="1"/>
            <a:r>
              <a:rPr lang="ar-SA" b="0" i="0" u="none" strike="noStrike" baseline="0" dirty="0">
                <a:cs typeface="B Nazanin" panose="00000400000000000000" pitchFamily="2" charset="-78"/>
              </a:rPr>
              <a:t> </a:t>
            </a:r>
            <a:r>
              <a:rPr lang="ar-SA" b="0" i="0" u="none" strike="noStrike" baseline="0" dirty="0">
                <a:solidFill>
                  <a:srgbClr val="FF0000"/>
                </a:solidFill>
                <a:cs typeface="B Nazanin" panose="00000400000000000000" pitchFamily="2" charset="-78"/>
              </a:rPr>
              <a:t>" </a:t>
            </a:r>
            <a:r>
              <a:rPr lang="ar-SA" b="1" i="0" u="none" strike="noStrike" baseline="0" dirty="0">
                <a:solidFill>
                  <a:srgbClr val="FF0000"/>
                </a:solidFill>
                <a:cs typeface="B Titr" panose="00000700000000000000" pitchFamily="2" charset="-78"/>
              </a:rPr>
              <a:t>رضـایت داوطلبانـه آزمـودنی ً کـاملا ضـروری اسـت</a:t>
            </a:r>
            <a:r>
              <a:rPr lang="en-US" b="1" i="0" u="none" strike="noStrike" baseline="0" dirty="0">
                <a:solidFill>
                  <a:srgbClr val="FF0000"/>
                </a:solidFill>
                <a:cs typeface="B Nazanin" panose="00000400000000000000" pitchFamily="2" charset="-78"/>
              </a:rPr>
              <a:t>."</a:t>
            </a:r>
            <a:r>
              <a:rPr lang="en-US" b="0" i="0" u="none" strike="noStrike" baseline="0" dirty="0">
                <a:solidFill>
                  <a:srgbClr val="FF0000"/>
                </a:solidFill>
                <a:cs typeface="B Nazanin" panose="00000400000000000000" pitchFamily="2" charset="-78"/>
              </a:rPr>
              <a:t> </a:t>
            </a:r>
            <a:endParaRPr lang="fa-IR" b="0" i="0" u="none" strike="noStrike" baseline="0" dirty="0">
              <a:solidFill>
                <a:srgbClr val="FF0000"/>
              </a:solidFill>
              <a:cs typeface="B Nazanin" panose="00000400000000000000" pitchFamily="2" charset="-78"/>
            </a:endParaRPr>
          </a:p>
          <a:p>
            <a:pPr marR="0" lvl="0" rtl="1"/>
            <a:endParaRPr lang="en-US" b="0" i="0" u="none" strike="noStrike" baseline="0" dirty="0">
              <a:solidFill>
                <a:srgbClr val="FF0000"/>
              </a:solidFill>
              <a:cs typeface="B Nazanin" panose="00000400000000000000" pitchFamily="2" charset="-78"/>
            </a:endParaRPr>
          </a:p>
          <a:p>
            <a:pPr marR="0" lvl="0" rtl="1"/>
            <a:r>
              <a:rPr lang="ar-SA" b="0" i="0" u="none" strike="noStrike" baseline="0" dirty="0">
                <a:cs typeface="B Nazanin" panose="00000400000000000000" pitchFamily="2" charset="-78"/>
              </a:rPr>
              <a:t>پاراگراف توضـیحی در مـورد ایـن اصـل در ادامـه ملـزم مـی کنـد کـه</a:t>
            </a:r>
            <a:r>
              <a:rPr lang="fa-IR" b="0" i="0" u="none" strike="noStrike" baseline="0" dirty="0">
                <a:cs typeface="B Nazanin" panose="00000400000000000000" pitchFamily="2" charset="-78"/>
              </a:rPr>
              <a:t>:</a:t>
            </a:r>
          </a:p>
          <a:p>
            <a:pPr marL="0" marR="0" lvl="0" indent="0" rtl="1">
              <a:buNone/>
            </a:pPr>
            <a:r>
              <a:rPr lang="ar-SA" b="1" i="0" u="none" strike="noStrike" baseline="0" dirty="0">
                <a:solidFill>
                  <a:srgbClr val="FF0000"/>
                </a:solidFill>
                <a:cs typeface="B Nazanin" panose="00000400000000000000" pitchFamily="2" charset="-78"/>
              </a:rPr>
              <a:t>آزمـودنی</a:t>
            </a:r>
            <a:r>
              <a:rPr lang="ar-SA" b="0" i="0" u="none" strike="noStrike" baseline="0" dirty="0">
                <a:cs typeface="B Nazanin" panose="00000400000000000000" pitchFamily="2" charset="-78"/>
              </a:rPr>
              <a:t> (فـرد مـورد تحقیق) باید </a:t>
            </a:r>
            <a:r>
              <a:rPr lang="ar-SA" b="1" i="0" u="none" strike="noStrike" baseline="0" dirty="0">
                <a:solidFill>
                  <a:srgbClr val="FF0000"/>
                </a:solidFill>
                <a:cs typeface="B Nazanin" panose="00000400000000000000" pitchFamily="2" charset="-78"/>
              </a:rPr>
              <a:t>دانـش و فهم کـافی </a:t>
            </a:r>
            <a:r>
              <a:rPr lang="en-US" b="1" i="0" u="none" strike="noStrike" baseline="0" dirty="0">
                <a:solidFill>
                  <a:srgbClr val="000000"/>
                </a:solidFill>
                <a:cs typeface="B Nazanin" panose="00000400000000000000" pitchFamily="2" charset="-78"/>
              </a:rPr>
              <a:t>(</a:t>
            </a:r>
            <a:r>
              <a:rPr lang="en-US" b="0" i="0" u="none" strike="noStrike" baseline="0" dirty="0">
                <a:solidFill>
                  <a:srgbClr val="000000"/>
                </a:solidFill>
                <a:cs typeface="B Nazanin" panose="00000400000000000000" pitchFamily="2" charset="-78"/>
              </a:rPr>
              <a:t>sufficient knowledge and comprehension</a:t>
            </a:r>
            <a:r>
              <a:rPr lang="en-US" b="1" i="0" u="none" strike="noStrike" baseline="0" dirty="0">
                <a:solidFill>
                  <a:srgbClr val="000000"/>
                </a:solidFill>
                <a:cs typeface="B Nazanin" panose="00000400000000000000" pitchFamily="2" charset="-78"/>
              </a:rPr>
              <a:t>)</a:t>
            </a:r>
            <a:r>
              <a:rPr lang="ar-SA" b="0" i="0" u="none" strike="noStrike" baseline="0" dirty="0">
                <a:solidFill>
                  <a:srgbClr val="FF0000"/>
                </a:solidFill>
                <a:cs typeface="B Nazanin" panose="00000400000000000000" pitchFamily="2" charset="-78"/>
              </a:rPr>
              <a:t> از اجـزای موضـوعی کـه بخـاطر آن وارد تحقیـق شـده است را داشته باشد تا او را قادر به </a:t>
            </a:r>
            <a:r>
              <a:rPr lang="ar-SA" b="1" i="0" u="none" strike="noStrike" baseline="0" dirty="0">
                <a:solidFill>
                  <a:srgbClr val="FF0000"/>
                </a:solidFill>
                <a:cs typeface="B Nazanin" panose="00000400000000000000" pitchFamily="2" charset="-78"/>
              </a:rPr>
              <a:t>تصمیم گیری آگاهانه و با فکر باز</a:t>
            </a:r>
            <a:r>
              <a:rPr lang="fa-IR" b="1" i="0" u="none" strike="noStrike" baseline="0" dirty="0">
                <a:solidFill>
                  <a:srgbClr val="FF0000"/>
                </a:solidFill>
                <a:cs typeface="B Nazanin" panose="00000400000000000000" pitchFamily="2" charset="-78"/>
              </a:rPr>
              <a:t> </a:t>
            </a:r>
            <a:r>
              <a:rPr lang="ar-SA" b="0" i="0" u="none" strike="noStrike" baseline="0" dirty="0">
                <a:solidFill>
                  <a:srgbClr val="FF0000"/>
                </a:solidFill>
                <a:cs typeface="B Nazanin" panose="00000400000000000000" pitchFamily="2" charset="-78"/>
              </a:rPr>
              <a:t>نماید</a:t>
            </a:r>
            <a:r>
              <a:rPr lang="en-US" b="0" i="0" u="none" strike="noStrike" baseline="0" dirty="0">
                <a:solidFill>
                  <a:srgbClr val="FF0000"/>
                </a:solidFill>
                <a:cs typeface="B Nazanin" panose="00000400000000000000" pitchFamily="2" charset="-78"/>
              </a:rPr>
              <a:t>.</a:t>
            </a:r>
          </a:p>
        </p:txBody>
      </p:sp>
    </p:spTree>
    <p:extLst>
      <p:ext uri="{BB962C8B-B14F-4D97-AF65-F5344CB8AC3E}">
        <p14:creationId xmlns:p14="http://schemas.microsoft.com/office/powerpoint/2010/main" val="2198282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A704-CE0D-4B2C-B79C-54BEE018E417}"/>
              </a:ext>
            </a:extLst>
          </p:cNvPr>
          <p:cNvSpPr>
            <a:spLocks noGrp="1"/>
          </p:cNvSpPr>
          <p:nvPr>
            <p:ph type="title"/>
          </p:nvPr>
        </p:nvSpPr>
        <p:spPr>
          <a:xfrm>
            <a:off x="838200" y="365126"/>
            <a:ext cx="10515600" cy="1014942"/>
          </a:xfrm>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رضایت آگاهانه </a:t>
            </a:r>
            <a:r>
              <a:rPr lang="en-US" b="1" i="0" u="none" strike="noStrike" kern="1400" baseline="0" dirty="0">
                <a:solidFill>
                  <a:srgbClr val="002060"/>
                </a:solidFill>
                <a:latin typeface="Times New Roman" panose="02020603050405020304" pitchFamily="18" charset="0"/>
                <a:cs typeface="B Nazanin" panose="00000400000000000000" pitchFamily="2" charset="-78"/>
              </a:rPr>
              <a:t> (Informed Consent)</a:t>
            </a:r>
            <a:endParaRPr lang="ar-SA" b="1" i="0" u="none" strike="noStrike" kern="1400" baseline="0" dirty="0">
              <a:solidFill>
                <a:srgbClr val="002060"/>
              </a:solidFill>
              <a:latin typeface="Times New Roman" panose="02020603050405020304" pitchFamily="18" charset="0"/>
              <a:cs typeface="B Nazanin" panose="00000400000000000000" pitchFamily="2" charset="-78"/>
            </a:endParaRPr>
          </a:p>
        </p:txBody>
      </p:sp>
      <p:sp>
        <p:nvSpPr>
          <p:cNvPr id="3" name="Text Placeholder 2">
            <a:extLst>
              <a:ext uri="{FF2B5EF4-FFF2-40B4-BE49-F238E27FC236}">
                <a16:creationId xmlns:a16="http://schemas.microsoft.com/office/drawing/2014/main" id="{B507C14A-39EF-4444-9545-B6A4E3EF033D}"/>
              </a:ext>
            </a:extLst>
          </p:cNvPr>
          <p:cNvSpPr>
            <a:spLocks noGrp="1"/>
          </p:cNvSpPr>
          <p:nvPr>
            <p:ph type="body" idx="1"/>
          </p:nvPr>
        </p:nvSpPr>
        <p:spPr>
          <a:xfrm>
            <a:off x="838200" y="1524000"/>
            <a:ext cx="10515600" cy="4968875"/>
          </a:xfrm>
        </p:spPr>
        <p:txBody>
          <a:bodyPr>
            <a:normAutofit lnSpcReduction="10000"/>
          </a:bodyPr>
          <a:lstStyle/>
          <a:p>
            <a:pPr marR="0" lvl="0" rtl="1"/>
            <a:r>
              <a:rPr lang="ar-SA" b="0" i="0" u="none" strike="noStrike" baseline="0" dirty="0">
                <a:cs typeface="B Nazanin" panose="00000400000000000000" pitchFamily="2" charset="-78"/>
              </a:rPr>
              <a:t>بیانیه هلسینکی در مورد رضایت آگاهانه وارد </a:t>
            </a:r>
            <a:r>
              <a:rPr lang="ar-SA" b="0" i="0" u="none" strike="noStrike" baseline="0" dirty="0">
                <a:solidFill>
                  <a:srgbClr val="FF0000"/>
                </a:solidFill>
                <a:cs typeface="B Nazanin" panose="00000400000000000000" pitchFamily="2" charset="-78"/>
              </a:rPr>
              <a:t>جزئیات</a:t>
            </a:r>
            <a:r>
              <a:rPr lang="ar-SA" b="0" i="0" u="none" strike="noStrike" baseline="0" dirty="0">
                <a:cs typeface="B Nazanin" panose="00000400000000000000" pitchFamily="2" charset="-78"/>
              </a:rPr>
              <a:t> بیـشتر مـی شـود. </a:t>
            </a:r>
          </a:p>
          <a:p>
            <a:pPr marR="0" lvl="0" rtl="1"/>
            <a:r>
              <a:rPr lang="ar-SA" b="0" i="0" u="none" strike="noStrike" baseline="0" dirty="0">
                <a:solidFill>
                  <a:srgbClr val="7030A0"/>
                </a:solidFill>
                <a:cs typeface="B Titr" panose="00000700000000000000" pitchFamily="2" charset="-78"/>
              </a:rPr>
              <a:t>بنـد 26 </a:t>
            </a:r>
            <a:r>
              <a:rPr lang="ar-SA" b="0" i="0" u="none" strike="noStrike" baseline="0" dirty="0">
                <a:cs typeface="B Nazanin" panose="00000400000000000000" pitchFamily="2" charset="-78"/>
              </a:rPr>
              <a:t>بیانیه هلسینکی </a:t>
            </a:r>
            <a:r>
              <a:rPr lang="ar-SA" b="1" i="0" u="none" strike="noStrike" baseline="0" dirty="0">
                <a:solidFill>
                  <a:srgbClr val="FF0000"/>
                </a:solidFill>
                <a:cs typeface="B Nazanin" panose="00000400000000000000" pitchFamily="2" charset="-78"/>
              </a:rPr>
              <a:t>آنچـه آزمودنی لازم است بداند</a:t>
            </a:r>
            <a:r>
              <a:rPr lang="ar-SA" b="0" i="0" u="none" strike="noStrike" baseline="0" dirty="0">
                <a:solidFill>
                  <a:srgbClr val="FF0000"/>
                </a:solidFill>
                <a:cs typeface="B Nazanin" panose="00000400000000000000" pitchFamily="2" charset="-78"/>
              </a:rPr>
              <a:t> تا تـصمیم آگاهانـه ای در مـورد شـرکت کـردن خـویش بگیـرد را مشخص نموده است. مثال : </a:t>
            </a:r>
          </a:p>
          <a:p>
            <a:pPr marL="1371600" marR="10800" lvl="2" indent="-457200">
              <a:buFont typeface="+mj-lt"/>
              <a:buAutoNum type="arabicPeriod"/>
            </a:pPr>
            <a:r>
              <a:rPr lang="ar-SA" b="0" i="0" u="none" strike="noStrike" baseline="0" dirty="0">
                <a:cs typeface="B Nazanin" panose="00000400000000000000" pitchFamily="2" charset="-78"/>
              </a:rPr>
              <a:t>اطلاع از اهداف</a:t>
            </a:r>
          </a:p>
          <a:p>
            <a:pPr marL="1371600" lvl="2" indent="-457200">
              <a:buFont typeface="+mj-lt"/>
              <a:buAutoNum type="arabicPeriod"/>
            </a:pPr>
            <a:r>
              <a:rPr lang="ar-SA" b="0" i="0" u="none" strike="noStrike" baseline="0" dirty="0">
                <a:cs typeface="B Nazanin" panose="00000400000000000000" pitchFamily="2" charset="-78"/>
              </a:rPr>
              <a:t>روشها </a:t>
            </a:r>
          </a:p>
          <a:p>
            <a:pPr marL="1371600" lvl="2" indent="-457200">
              <a:buFont typeface="+mj-lt"/>
              <a:buAutoNum type="arabicPeriod"/>
            </a:pPr>
            <a:r>
              <a:rPr lang="ar-SA" b="0" i="0" u="none" strike="noStrike" baseline="0" dirty="0">
                <a:cs typeface="B Nazanin" panose="00000400000000000000" pitchFamily="2" charset="-78"/>
              </a:rPr>
              <a:t>منابع بودجه </a:t>
            </a:r>
          </a:p>
          <a:p>
            <a:pPr marL="1371600" lvl="2" indent="-457200">
              <a:buFont typeface="+mj-lt"/>
              <a:buAutoNum type="arabicPeriod"/>
            </a:pPr>
            <a:r>
              <a:rPr lang="ar-SA" b="0" i="0" u="none" strike="noStrike" baseline="0" dirty="0">
                <a:cs typeface="B Nazanin" panose="00000400000000000000" pitchFamily="2" charset="-78"/>
              </a:rPr>
              <a:t>تعارض منافع قابل توجه</a:t>
            </a:r>
          </a:p>
          <a:p>
            <a:pPr marL="1371600" lvl="2" indent="-457200">
              <a:buFont typeface="+mj-lt"/>
              <a:buAutoNum type="arabicPeriod"/>
            </a:pPr>
            <a:r>
              <a:rPr lang="ar-SA" b="0" i="0" u="none" strike="noStrike" baseline="0" dirty="0">
                <a:cs typeface="B Nazanin" panose="00000400000000000000" pitchFamily="2" charset="-78"/>
              </a:rPr>
              <a:t>وابستگی های نهادی محقق </a:t>
            </a:r>
          </a:p>
          <a:p>
            <a:pPr marL="1371600" lvl="2" indent="-457200">
              <a:buFont typeface="+mj-lt"/>
              <a:buAutoNum type="arabicPeriod"/>
            </a:pPr>
            <a:r>
              <a:rPr lang="ar-SA" b="0" i="0" u="none" strike="noStrike" baseline="0" dirty="0">
                <a:cs typeface="B Nazanin" panose="00000400000000000000" pitchFamily="2" charset="-78"/>
              </a:rPr>
              <a:t>مزایای پیش بینی شده</a:t>
            </a:r>
          </a:p>
          <a:p>
            <a:pPr marL="1371600" lvl="2" indent="-457200">
              <a:buFont typeface="+mj-lt"/>
              <a:buAutoNum type="arabicPeriod"/>
            </a:pPr>
            <a:r>
              <a:rPr lang="ar-SA" b="0" i="0" u="none" strike="noStrike" baseline="0" dirty="0">
                <a:cs typeface="B Nazanin" panose="00000400000000000000" pitchFamily="2" charset="-78"/>
              </a:rPr>
              <a:t>خطرات احتمالی مطالعه و ناراحتی  که ممکن است به همراه داشته باشد </a:t>
            </a:r>
          </a:p>
          <a:p>
            <a:pPr marL="1371600" lvl="2" indent="-457200">
              <a:buFont typeface="+mj-lt"/>
              <a:buAutoNum type="arabicPeriod"/>
            </a:pPr>
            <a:r>
              <a:rPr lang="ar-SA" b="0" i="0" u="none" strike="noStrike" baseline="0" dirty="0">
                <a:cs typeface="B Nazanin" panose="00000400000000000000" pitchFamily="2" charset="-78"/>
              </a:rPr>
              <a:t>مقررات پس از مطالعه و هرگونه</a:t>
            </a:r>
          </a:p>
          <a:p>
            <a:pPr marL="1371600" lvl="2" indent="-457200">
              <a:buFont typeface="+mj-lt"/>
              <a:buAutoNum type="arabicPeriod"/>
            </a:pPr>
            <a:r>
              <a:rPr lang="ar-SA" b="0" i="0" u="none" strike="noStrike" baseline="0" dirty="0">
                <a:cs typeface="B Nazanin" panose="00000400000000000000" pitchFamily="2" charset="-78"/>
              </a:rPr>
              <a:t>حق امتناع از شرکت در مطالعه مطلع </a:t>
            </a:r>
            <a:r>
              <a:rPr lang="fa-IR" dirty="0"/>
              <a:t>گردد.</a:t>
            </a:r>
            <a:endParaRPr lang="ar-SA" b="0" i="0" u="none" strike="noStrike" baseline="0" dirty="0">
              <a:cs typeface="B Nazanin" panose="00000400000000000000" pitchFamily="2" charset="-78"/>
            </a:endParaRPr>
          </a:p>
          <a:p>
            <a:pPr marL="1371600" lvl="2" indent="-457200">
              <a:buFont typeface="+mj-lt"/>
              <a:buAutoNum type="arabicPeriod"/>
            </a:pPr>
            <a:r>
              <a:rPr lang="ar-SA" b="0" i="0" u="none" strike="noStrike" baseline="0" dirty="0">
                <a:cs typeface="B Nazanin" panose="00000400000000000000" pitchFamily="2" charset="-78"/>
              </a:rPr>
              <a:t>حق برداشتن رضایت به شرکت در هر زمان</a:t>
            </a:r>
          </a:p>
        </p:txBody>
      </p:sp>
    </p:spTree>
    <p:extLst>
      <p:ext uri="{BB962C8B-B14F-4D97-AF65-F5344CB8AC3E}">
        <p14:creationId xmlns:p14="http://schemas.microsoft.com/office/powerpoint/2010/main" val="58426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C646-C6CB-47B2-A67C-9BC37F1BA0B7}"/>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افراد ناتوان برای اخذ رضایت</a:t>
            </a:r>
            <a:r>
              <a:rPr lang="en-US" b="1" i="0" u="none" strike="noStrike" kern="1400" baseline="0" dirty="0">
                <a:solidFill>
                  <a:srgbClr val="002060"/>
                </a:solidFill>
                <a:latin typeface="Times New Roman" panose="02020603050405020304" pitchFamily="18" charset="0"/>
                <a:cs typeface="B Nazanin" panose="00000400000000000000" pitchFamily="2" charset="-78"/>
              </a:rPr>
              <a:t> </a:t>
            </a:r>
            <a:endParaRPr lang="ar-SA" b="1" i="0" u="none" strike="noStrike" kern="1400" baseline="0" dirty="0">
              <a:solidFill>
                <a:srgbClr val="002060"/>
              </a:solidFill>
              <a:latin typeface="Times New Roman" panose="02020603050405020304" pitchFamily="18" charset="0"/>
              <a:cs typeface="B Nazanin" panose="00000400000000000000" pitchFamily="2" charset="-78"/>
            </a:endParaRPr>
          </a:p>
        </p:txBody>
      </p:sp>
      <p:sp>
        <p:nvSpPr>
          <p:cNvPr id="3" name="Text Placeholder 2">
            <a:extLst>
              <a:ext uri="{FF2B5EF4-FFF2-40B4-BE49-F238E27FC236}">
                <a16:creationId xmlns:a16="http://schemas.microsoft.com/office/drawing/2014/main" id="{02C9DFC2-33A8-4605-BF4F-960C328A9629}"/>
              </a:ext>
            </a:extLst>
          </p:cNvPr>
          <p:cNvSpPr>
            <a:spLocks noGrp="1"/>
          </p:cNvSpPr>
          <p:nvPr>
            <p:ph type="body" idx="1"/>
          </p:nvPr>
        </p:nvSpPr>
        <p:spPr/>
        <p:txBody>
          <a:bodyPr>
            <a:normAutofit/>
          </a:bodyPr>
          <a:lstStyle/>
          <a:p>
            <a:pPr marR="0" lvl="0" rtl="1"/>
            <a:endParaRPr lang="fa-IR" b="0" i="0" u="none" strike="noStrike" baseline="0" dirty="0">
              <a:cs typeface="B Titr" panose="00000700000000000000" pitchFamily="2" charset="-78"/>
            </a:endParaRPr>
          </a:p>
          <a:p>
            <a:pPr marR="0" lvl="0" rtl="1"/>
            <a:r>
              <a:rPr lang="ar-SA" b="0" i="0" u="none" strike="noStrike" baseline="0" dirty="0">
                <a:cs typeface="B Titr" panose="00000700000000000000" pitchFamily="2" charset="-78"/>
              </a:rPr>
              <a:t>بندهای </a:t>
            </a:r>
            <a:r>
              <a:rPr lang="ar-SA" b="0" i="0" u="none" strike="noStrike" baseline="0" dirty="0">
                <a:latin typeface="Times New Roman" panose="02020603050405020304" pitchFamily="18" charset="0"/>
                <a:cs typeface="B Titr" panose="00000700000000000000" pitchFamily="2" charset="-78"/>
              </a:rPr>
              <a:t>28 تا 30</a:t>
            </a:r>
            <a:r>
              <a:rPr lang="en-US" b="0" i="0" u="none" strike="noStrike" baseline="0" dirty="0">
                <a:latin typeface="Times New Roman" panose="02020603050405020304" pitchFamily="18" charset="0"/>
                <a:cs typeface="B Titr" panose="00000700000000000000" pitchFamily="2" charset="-78"/>
              </a:rPr>
              <a:t> </a:t>
            </a:r>
            <a:r>
              <a:rPr lang="ar-SA" b="0" i="0" u="none" strike="noStrike" baseline="0" dirty="0">
                <a:latin typeface="Times New Roman" panose="02020603050405020304" pitchFamily="18" charset="0"/>
                <a:cs typeface="B Nazanin" panose="00000400000000000000" pitchFamily="2" charset="-78"/>
              </a:rPr>
              <a:t>در ارتباط با آزمودنی هایی است که توان دادن رضـایت را ندارنـد ( </a:t>
            </a:r>
            <a:r>
              <a:rPr lang="ar-SA" b="1" i="0" u="none" strike="noStrike" baseline="0" dirty="0">
                <a:latin typeface="Times New Roman" panose="02020603050405020304" pitchFamily="18" charset="0"/>
                <a:cs typeface="B Nazanin" panose="00000400000000000000" pitchFamily="2" charset="-78"/>
              </a:rPr>
              <a:t>بچه های خردسال، افراد مهجوری که از لحاظ ذهنی شـدیداً عقـب مانـده ، بیمـاران غیر هوشیار</a:t>
            </a:r>
            <a:r>
              <a:rPr lang="ar-SA" b="0" i="0" u="none" strike="noStrike" baseline="0" dirty="0">
                <a:latin typeface="Times New Roman" panose="02020603050405020304" pitchFamily="18" charset="0"/>
                <a:cs typeface="B Nazanin" panose="00000400000000000000" pitchFamily="2" charset="-78"/>
              </a:rPr>
              <a:t>) آنها هم می توانند در </a:t>
            </a:r>
            <a:r>
              <a:rPr lang="ar-SA" b="0" i="0" u="none" strike="noStrike" baseline="0" dirty="0">
                <a:solidFill>
                  <a:srgbClr val="FF0000"/>
                </a:solidFill>
                <a:latin typeface="Times New Roman" panose="02020603050405020304" pitchFamily="18" charset="0"/>
                <a:cs typeface="B Nazanin" panose="00000400000000000000" pitchFamily="2" charset="-78"/>
              </a:rPr>
              <a:t>شرایط محدود شده بعنوان افراد مـورد تحقیـق بکـار گرفتـه شوند</a:t>
            </a:r>
            <a:r>
              <a:rPr lang="fa-IR" dirty="0">
                <a:solidFill>
                  <a:srgbClr val="FF0000"/>
                </a:solidFill>
                <a:latin typeface="Times New Roman" panose="02020603050405020304" pitchFamily="18" charset="0"/>
              </a:rPr>
              <a:t>.</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1CF4BD51-732C-BF2F-605D-A2326D290000}"/>
                  </a:ext>
                </a:extLst>
              </p:cNvPr>
              <p:cNvGraphicFramePr>
                <a:graphicFrameLocks noChangeAspect="1"/>
              </p:cNvGraphicFramePr>
              <p:nvPr>
                <p:extLst>
                  <p:ext uri="{D42A27DB-BD31-4B8C-83A1-F6EECF244321}">
                    <p14:modId xmlns:p14="http://schemas.microsoft.com/office/powerpoint/2010/main" val="4240445424"/>
                  </p:ext>
                </p:extLst>
              </p:nvPr>
            </p:nvGraphicFramePr>
            <p:xfrm>
              <a:off x="4893733" y="3824817"/>
              <a:ext cx="1524000" cy="857250"/>
            </p:xfrm>
            <a:graphic>
              <a:graphicData uri="http://schemas.microsoft.com/office/powerpoint/2016/slidezoom">
                <pslz:sldZm>
                  <pslz:sldZmObj sldId="326" cId="1591650484">
                    <pslz:zmPr id="{66A59A20-E9A9-4B5E-B3FC-ABD319EAB6E7}" returnToParent="0" transitionDur="1000">
                      <p166:blipFill xmlns:p166="http://schemas.microsoft.com/office/powerpoint/2016/6/main">
                        <a:blip r:embed="rId2"/>
                        <a:stretch>
                          <a:fillRect/>
                        </a:stretch>
                      </p166:blipFill>
                      <p166:spPr xmlns:p166="http://schemas.microsoft.com/office/powerpoint/2016/6/main">
                        <a:xfrm>
                          <a:off x="0" y="0"/>
                          <a:ext cx="1524000" cy="85725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xmlns="" xmlns:pslz="http://schemas.microsoft.com/office/powerpoint/2016/slidezoom" id="{1CF4BD51-732C-BF2F-605D-A2326D290000}"/>
                  </a:ext>
                </a:extLst>
              </p:cNvPr>
              <p:cNvPicPr>
                <a:picLocks noGrp="1" noRot="1" noChangeAspect="1" noMove="1" noResize="1" noEditPoints="1" noAdjustHandles="1" noChangeArrowheads="1" noChangeShapeType="1"/>
              </p:cNvPicPr>
              <p:nvPr/>
            </p:nvPicPr>
            <p:blipFill>
              <a:blip r:embed="rId4"/>
              <a:stretch>
                <a:fillRect/>
              </a:stretch>
            </p:blipFill>
            <p:spPr>
              <a:xfrm>
                <a:off x="4893733" y="3824817"/>
                <a:ext cx="1524000" cy="857250"/>
              </a:xfrm>
              <a:prstGeom prst="rect">
                <a:avLst/>
              </a:prstGeom>
              <a:ln w="3175">
                <a:solidFill>
                  <a:prstClr val="ltGray"/>
                </a:solidFill>
              </a:ln>
            </p:spPr>
          </p:pic>
        </mc:Fallback>
      </mc:AlternateContent>
    </p:spTree>
    <p:extLst>
      <p:ext uri="{BB962C8B-B14F-4D97-AF65-F5344CB8AC3E}">
        <p14:creationId xmlns:p14="http://schemas.microsoft.com/office/powerpoint/2010/main" val="1181608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C646-C6CB-47B2-A67C-9BC37F1BA0B7}"/>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افراد ناتوان برای اخذ رضایت</a:t>
            </a:r>
            <a:r>
              <a:rPr lang="en-US" b="1" i="0" u="none" strike="noStrike" kern="1400" baseline="0" dirty="0">
                <a:solidFill>
                  <a:srgbClr val="002060"/>
                </a:solidFill>
                <a:latin typeface="Times New Roman" panose="02020603050405020304" pitchFamily="18" charset="0"/>
                <a:cs typeface="B Nazanin" panose="00000400000000000000" pitchFamily="2" charset="-78"/>
              </a:rPr>
              <a:t> </a:t>
            </a:r>
            <a:endParaRPr lang="ar-SA" b="1" i="0" u="none" strike="noStrike" kern="1400" baseline="0" dirty="0">
              <a:solidFill>
                <a:srgbClr val="002060"/>
              </a:solidFill>
              <a:latin typeface="Times New Roman" panose="02020603050405020304" pitchFamily="18" charset="0"/>
              <a:cs typeface="B Nazanin" panose="00000400000000000000" pitchFamily="2" charset="-78"/>
            </a:endParaRPr>
          </a:p>
        </p:txBody>
      </p:sp>
      <p:sp>
        <p:nvSpPr>
          <p:cNvPr id="3" name="Text Placeholder 2">
            <a:extLst>
              <a:ext uri="{FF2B5EF4-FFF2-40B4-BE49-F238E27FC236}">
                <a16:creationId xmlns:a16="http://schemas.microsoft.com/office/drawing/2014/main" id="{02C9DFC2-33A8-4605-BF4F-960C328A9629}"/>
              </a:ext>
            </a:extLst>
          </p:cNvPr>
          <p:cNvSpPr>
            <a:spLocks noGrp="1"/>
          </p:cNvSpPr>
          <p:nvPr>
            <p:ph type="body" idx="1"/>
          </p:nvPr>
        </p:nvSpPr>
        <p:spPr/>
        <p:txBody>
          <a:bodyPr>
            <a:normAutofit/>
          </a:bodyPr>
          <a:lstStyle/>
          <a:p>
            <a:pPr marR="0" lvl="0" rtl="1"/>
            <a:endParaRPr lang="en-US" b="0" i="0" u="none" strike="noStrike" baseline="0" dirty="0">
              <a:solidFill>
                <a:srgbClr val="FF0000"/>
              </a:solidFill>
              <a:latin typeface="Times New Roman" panose="02020603050405020304" pitchFamily="18" charset="0"/>
              <a:cs typeface="B Nazanin" panose="00000400000000000000" pitchFamily="2" charset="-78"/>
            </a:endParaRPr>
          </a:p>
          <a:p>
            <a:pPr marR="0" lvl="0" rtl="1"/>
            <a:r>
              <a:rPr lang="ar-SA" b="1" i="0" u="none" strike="noStrike" baseline="0" dirty="0">
                <a:cs typeface="B Nazanin" panose="00000400000000000000" pitchFamily="2" charset="-78"/>
              </a:rPr>
              <a:t>اگر فردی نمی تواند رضایت آگاهانه دهد:</a:t>
            </a:r>
          </a:p>
          <a:p>
            <a:pPr marL="1371600" marR="7200" lvl="2" indent="-457200">
              <a:buFont typeface="+mj-lt"/>
              <a:buAutoNum type="arabicPeriod"/>
            </a:pPr>
            <a:r>
              <a:rPr lang="ar-SA" b="0" i="0" u="none" strike="noStrike" baseline="0" dirty="0">
                <a:solidFill>
                  <a:srgbClr val="FF0000"/>
                </a:solidFill>
                <a:cs typeface="B Nazanin" panose="00000400000000000000" pitchFamily="2" charset="-78"/>
              </a:rPr>
              <a:t>از</a:t>
            </a:r>
            <a:r>
              <a:rPr lang="ar-SA" b="0" i="0" u="none" strike="noStrike" baseline="0" dirty="0">
                <a:cs typeface="B Nazanin" panose="00000400000000000000" pitchFamily="2" charset="-78"/>
              </a:rPr>
              <a:t> </a:t>
            </a:r>
            <a:r>
              <a:rPr lang="ar-SA" b="1" i="0" u="none" strike="noStrike" baseline="0" dirty="0">
                <a:solidFill>
                  <a:srgbClr val="FF0000"/>
                </a:solidFill>
                <a:cs typeface="B Nazanin" panose="00000400000000000000" pitchFamily="2" charset="-78"/>
              </a:rPr>
              <a:t>نماینده قانونی</a:t>
            </a:r>
            <a:r>
              <a:rPr lang="ar-SA" b="0" i="0" u="none" strike="noStrike" baseline="0" dirty="0">
                <a:solidFill>
                  <a:srgbClr val="FF0000"/>
                </a:solidFill>
                <a:cs typeface="B Nazanin" panose="00000400000000000000" pitchFamily="2" charset="-78"/>
              </a:rPr>
              <a:t> آنها استفاد می شود.</a:t>
            </a:r>
          </a:p>
          <a:p>
            <a:pPr marL="1371600" lvl="2" indent="-457200">
              <a:buFont typeface="+mj-lt"/>
              <a:buAutoNum type="arabicPeriod"/>
            </a:pPr>
            <a:r>
              <a:rPr lang="ar-SA" b="1" i="0" u="none" strike="noStrike" baseline="0" dirty="0">
                <a:solidFill>
                  <a:srgbClr val="FF0000"/>
                </a:solidFill>
                <a:cs typeface="B Nazanin" panose="00000400000000000000" pitchFamily="2" charset="-78"/>
              </a:rPr>
              <a:t>نبایستی</a:t>
            </a:r>
            <a:r>
              <a:rPr lang="ar-SA" b="0" i="0" u="none" strike="noStrike" baseline="0" dirty="0">
                <a:solidFill>
                  <a:srgbClr val="FF0000"/>
                </a:solidFill>
                <a:cs typeface="B Nazanin" panose="00000400000000000000" pitchFamily="2" charset="-78"/>
              </a:rPr>
              <a:t> </a:t>
            </a:r>
            <a:r>
              <a:rPr lang="fa-IR" b="0" i="0" u="none" strike="noStrike" baseline="0" dirty="0">
                <a:solidFill>
                  <a:srgbClr val="FF0000"/>
                </a:solidFill>
                <a:cs typeface="B Nazanin" panose="00000400000000000000" pitchFamily="2" charset="-78"/>
              </a:rPr>
              <a:t>این افراد </a:t>
            </a:r>
            <a:r>
              <a:rPr lang="ar-SA" b="0" i="0" u="none" strike="noStrike" baseline="0" dirty="0">
                <a:solidFill>
                  <a:srgbClr val="FF0000"/>
                </a:solidFill>
                <a:cs typeface="B Nazanin" panose="00000400000000000000" pitchFamily="2" charset="-78"/>
              </a:rPr>
              <a:t>وارد مطالعه ای شود که برایش سود ندارد. </a:t>
            </a:r>
            <a:r>
              <a:rPr lang="ar-SA" b="1" i="0" u="none" strike="noStrike" baseline="0" dirty="0">
                <a:solidFill>
                  <a:srgbClr val="FF0000"/>
                </a:solidFill>
                <a:cs typeface="B Nazanin" panose="00000400000000000000" pitchFamily="2" charset="-78"/>
              </a:rPr>
              <a:t>مگر</a:t>
            </a:r>
            <a:r>
              <a:rPr lang="ar-SA" b="0" i="0" u="none" strike="noStrike" baseline="0" dirty="0">
                <a:solidFill>
                  <a:srgbClr val="FF0000"/>
                </a:solidFill>
                <a:cs typeface="B Nazanin" panose="00000400000000000000" pitchFamily="2" charset="-78"/>
              </a:rPr>
              <a:t> آنکه:</a:t>
            </a:r>
            <a:endParaRPr lang="fa-IR" b="0" i="0" u="none" strike="noStrike" baseline="0" dirty="0">
              <a:solidFill>
                <a:srgbClr val="FF0000"/>
              </a:solidFill>
              <a:cs typeface="B Nazanin" panose="00000400000000000000" pitchFamily="2" charset="-78"/>
            </a:endParaRPr>
          </a:p>
          <a:p>
            <a:pPr marL="1371600" lvl="2" indent="-457200">
              <a:buFont typeface="+mj-lt"/>
              <a:buAutoNum type="arabicPeriod"/>
            </a:pPr>
            <a:endParaRPr lang="ar-SA" b="0" i="0" u="none" strike="noStrike" baseline="0" dirty="0">
              <a:solidFill>
                <a:srgbClr val="FF0000"/>
              </a:solidFill>
              <a:cs typeface="B Nazanin" panose="00000400000000000000" pitchFamily="2" charset="-78"/>
            </a:endParaRPr>
          </a:p>
          <a:p>
            <a:pPr marL="2628900" marR="18000" lvl="5" indent="-342900" algn="r" rtl="1">
              <a:buFont typeface="+mj-lt"/>
              <a:buAutoNum type="alphaUcPeriod"/>
            </a:pPr>
            <a:r>
              <a:rPr lang="ar-SA" sz="2400" b="0" i="0" u="none" strike="noStrike" baseline="0" dirty="0">
                <a:cs typeface="B Nazanin" panose="00000400000000000000" pitchFamily="2" charset="-78"/>
              </a:rPr>
              <a:t>تحقیق به قصد افزایش سلامتی آن گروه باشد. </a:t>
            </a:r>
          </a:p>
          <a:p>
            <a:pPr marL="2628900" lvl="5" indent="-342900" algn="r" rtl="1">
              <a:buFont typeface="+mj-lt"/>
              <a:buAutoNum type="alphaUcPeriod"/>
            </a:pPr>
            <a:r>
              <a:rPr lang="ar-SA" sz="2400" b="0" i="0" u="none" strike="noStrike" baseline="0" dirty="0">
                <a:cs typeface="B Nazanin" panose="00000400000000000000" pitchFamily="2" charset="-78"/>
              </a:rPr>
              <a:t>تحقیق را نمی توان در افراد دیگری که می توانند رضایت دهند انجام داد.</a:t>
            </a:r>
          </a:p>
          <a:p>
            <a:pPr marL="2628900" lvl="5" indent="-342900" algn="r" rtl="1">
              <a:buFont typeface="+mj-lt"/>
              <a:buAutoNum type="alphaUcPeriod"/>
            </a:pPr>
            <a:r>
              <a:rPr lang="ar-SA" sz="2400" b="0" i="0" u="none" strike="noStrike" baseline="0" dirty="0">
                <a:cs typeface="B Nazanin" panose="00000400000000000000" pitchFamily="2" charset="-78"/>
              </a:rPr>
              <a:t>تحقیق حداقل خطر و حداقل بار را داشته باشد.</a:t>
            </a:r>
          </a:p>
        </p:txBody>
      </p:sp>
    </p:spTree>
    <p:extLst>
      <p:ext uri="{BB962C8B-B14F-4D97-AF65-F5344CB8AC3E}">
        <p14:creationId xmlns:p14="http://schemas.microsoft.com/office/powerpoint/2010/main" val="159165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F508AF-3DA8-494A-99E1-C1BC6FD24CAA}"/>
              </a:ext>
            </a:extLst>
          </p:cNvPr>
          <p:cNvSpPr>
            <a:spLocks noGrp="1"/>
          </p:cNvSpPr>
          <p:nvPr>
            <p:ph type="title"/>
          </p:nvPr>
        </p:nvSpPr>
        <p:spPr/>
        <p:txBody>
          <a:bodyPr/>
          <a:lstStyle/>
          <a:p>
            <a:pPr algn="ctr" rtl="1"/>
            <a:r>
              <a:rPr lang="fa-IR" b="1" dirty="0">
                <a:solidFill>
                  <a:srgbClr val="002060"/>
                </a:solidFill>
                <a:cs typeface="B Nazanin" panose="00000400000000000000" pitchFamily="2" charset="-78"/>
              </a:rPr>
              <a:t>آزمایش سیفلیس در تاسکیگی</a:t>
            </a:r>
            <a:br>
              <a:rPr lang="fa-IR" b="1" dirty="0">
                <a:solidFill>
                  <a:srgbClr val="002060"/>
                </a:solidFill>
                <a:cs typeface="B Nazanin" panose="00000400000000000000" pitchFamily="2" charset="-78"/>
              </a:rPr>
            </a:br>
            <a:r>
              <a:rPr lang="en-US" sz="2400" b="1" dirty="0">
                <a:solidFill>
                  <a:srgbClr val="7030A0"/>
                </a:solidFill>
              </a:rPr>
              <a:t>Tuskegee Syphilis Study</a:t>
            </a:r>
            <a:endParaRPr lang="en-US" b="1" dirty="0">
              <a:solidFill>
                <a:srgbClr val="7030A0"/>
              </a:solidFill>
              <a:cs typeface="B Nazanin" panose="00000400000000000000" pitchFamily="2" charset="-78"/>
            </a:endParaRPr>
          </a:p>
        </p:txBody>
      </p:sp>
      <p:sp>
        <p:nvSpPr>
          <p:cNvPr id="6" name="Content Placeholder 5">
            <a:extLst>
              <a:ext uri="{FF2B5EF4-FFF2-40B4-BE49-F238E27FC236}">
                <a16:creationId xmlns:a16="http://schemas.microsoft.com/office/drawing/2014/main" id="{F082AB13-53CA-4841-965B-778161D988D7}"/>
              </a:ext>
            </a:extLst>
          </p:cNvPr>
          <p:cNvSpPr>
            <a:spLocks noGrp="1"/>
          </p:cNvSpPr>
          <p:nvPr>
            <p:ph idx="1"/>
          </p:nvPr>
        </p:nvSpPr>
        <p:spPr/>
        <p:txBody>
          <a:bodyPr>
            <a:normAutofit lnSpcReduction="10000"/>
          </a:bodyPr>
          <a:lstStyle/>
          <a:p>
            <a:pPr marL="0" indent="0" algn="just" rtl="1">
              <a:buNone/>
            </a:pPr>
            <a:r>
              <a:rPr lang="fa-IR" dirty="0">
                <a:solidFill>
                  <a:srgbClr val="002060"/>
                </a:solidFill>
                <a:cs typeface="B Nazanin" panose="00000400000000000000" pitchFamily="2" charset="-78"/>
              </a:rPr>
              <a:t>یکی از بدنام‌ترین پرونده‌های جنجالی ایالات متحده آمریکا در خصوص </a:t>
            </a:r>
            <a:r>
              <a:rPr lang="fa-IR" dirty="0">
                <a:solidFill>
                  <a:srgbClr val="002060"/>
                </a:solidFill>
                <a:cs typeface="B Nazanin" panose="00000400000000000000" pitchFamily="2" charset="-78"/>
                <a:hlinkClick r:id="rId2" tooltip="اخلاق پزشکی">
                  <a:extLst>
                    <a:ext uri="{A12FA001-AC4F-418D-AE19-62706E023703}">
                      <ahyp:hlinkClr xmlns:ahyp="http://schemas.microsoft.com/office/drawing/2018/hyperlinkcolor" val="tx"/>
                    </a:ext>
                  </a:extLst>
                </a:hlinkClick>
              </a:rPr>
              <a:t>اخلاق پزشکی</a:t>
            </a:r>
            <a:r>
              <a:rPr lang="fa-IR" dirty="0">
                <a:solidFill>
                  <a:srgbClr val="002060"/>
                </a:solidFill>
                <a:cs typeface="B Nazanin" panose="00000400000000000000" pitchFamily="2" charset="-78"/>
              </a:rPr>
              <a:t> در قرن ۲۰ مربوط به تحقیقات سیفلیس در تاسکیگی (شهری در ایالت آلاباما در آمریکا) می‌باشد</a:t>
            </a:r>
            <a:r>
              <a:rPr lang="en-US" dirty="0">
                <a:solidFill>
                  <a:srgbClr val="002060"/>
                </a:solidFill>
                <a:cs typeface="B Nazanin" panose="00000400000000000000" pitchFamily="2" charset="-78"/>
              </a:rPr>
              <a:t> .</a:t>
            </a:r>
            <a:r>
              <a:rPr lang="fa-IR" dirty="0">
                <a:solidFill>
                  <a:srgbClr val="002060"/>
                </a:solidFill>
                <a:cs typeface="B Nazanin" panose="00000400000000000000" pitchFamily="2" charset="-78"/>
              </a:rPr>
              <a:t>این تحقیق توسط سازمان </a:t>
            </a:r>
            <a:r>
              <a:rPr lang="fa-IR" dirty="0">
                <a:solidFill>
                  <a:srgbClr val="002060"/>
                </a:solidFill>
                <a:cs typeface="B Nazanin" panose="00000400000000000000" pitchFamily="2" charset="-78"/>
                <a:hlinkClick r:id="rId3" tooltip="خدمات بهداشت عمومی آمریکا (صفحه وجود ندارد)">
                  <a:extLst>
                    <a:ext uri="{A12FA001-AC4F-418D-AE19-62706E023703}">
                      <ahyp:hlinkClr xmlns:ahyp="http://schemas.microsoft.com/office/drawing/2018/hyperlinkcolor" val="tx"/>
                    </a:ext>
                  </a:extLst>
                </a:hlinkClick>
              </a:rPr>
              <a:t>خدمات بهداشت عمومی آمریکا</a:t>
            </a:r>
            <a:r>
              <a:rPr lang="fa-IR" dirty="0">
                <a:solidFill>
                  <a:srgbClr val="002060"/>
                </a:solidFill>
                <a:cs typeface="B Nazanin" panose="00000400000000000000" pitchFamily="2" charset="-78"/>
              </a:rPr>
              <a:t> (</a:t>
            </a:r>
            <a:r>
              <a:rPr lang="en-US" dirty="0">
                <a:solidFill>
                  <a:srgbClr val="002060"/>
                </a:solidFill>
                <a:cs typeface="B Nazanin" panose="00000400000000000000" pitchFamily="2" charset="-78"/>
              </a:rPr>
              <a:t>PHS) </a:t>
            </a:r>
            <a:r>
              <a:rPr lang="fa-IR" dirty="0">
                <a:solidFill>
                  <a:srgbClr val="002060"/>
                </a:solidFill>
                <a:cs typeface="B Nazanin" panose="00000400000000000000" pitchFamily="2" charset="-78"/>
              </a:rPr>
              <a:t> در </a:t>
            </a:r>
            <a:r>
              <a:rPr lang="fa-IR" dirty="0">
                <a:solidFill>
                  <a:srgbClr val="002060"/>
                </a:solidFill>
                <a:cs typeface="B Nazanin" panose="00000400000000000000" pitchFamily="2" charset="-78"/>
                <a:hlinkClick r:id="rId4" tooltip="تاسکیگی">
                  <a:extLst>
                    <a:ext uri="{A12FA001-AC4F-418D-AE19-62706E023703}">
                      <ahyp:hlinkClr xmlns:ahyp="http://schemas.microsoft.com/office/drawing/2018/hyperlinkcolor" val="tx"/>
                    </a:ext>
                  </a:extLst>
                </a:hlinkClick>
              </a:rPr>
              <a:t>تاسکیگی</a:t>
            </a:r>
            <a:r>
              <a:rPr lang="fa-IR" dirty="0">
                <a:solidFill>
                  <a:srgbClr val="002060"/>
                </a:solidFill>
                <a:cs typeface="B Nazanin" panose="00000400000000000000" pitchFamily="2" charset="-78"/>
              </a:rPr>
              <a:t> انجام گرفت و </a:t>
            </a:r>
            <a:r>
              <a:rPr lang="fa-IR" dirty="0">
                <a:solidFill>
                  <a:srgbClr val="002060"/>
                </a:solidFill>
                <a:cs typeface="B Nazanin" panose="00000400000000000000" pitchFamily="2" charset="-78"/>
                <a:hlinkClick r:id="rId5" tooltip="مؤسسه تاسکیگی (صفحه وجود ندارد)">
                  <a:extLst>
                    <a:ext uri="{A12FA001-AC4F-418D-AE19-62706E023703}">
                      <ahyp:hlinkClr xmlns:ahyp="http://schemas.microsoft.com/office/drawing/2018/hyperlinkcolor" val="tx"/>
                    </a:ext>
                  </a:extLst>
                </a:hlinkClick>
              </a:rPr>
              <a:t>مؤسسه تاسکیگی</a:t>
            </a:r>
            <a:r>
              <a:rPr lang="fa-IR" dirty="0">
                <a:solidFill>
                  <a:srgbClr val="002060"/>
                </a:solidFill>
                <a:cs typeface="B Nazanin" panose="00000400000000000000" pitchFamily="2" charset="-78"/>
              </a:rPr>
              <a:t> از این تحقیق حمایت کردند.</a:t>
            </a:r>
          </a:p>
          <a:p>
            <a:pPr marL="0" indent="0" algn="just" rtl="1">
              <a:buNone/>
            </a:pPr>
            <a:r>
              <a:rPr lang="fa-IR" baseline="30000" dirty="0">
                <a:solidFill>
                  <a:srgbClr val="002060"/>
                </a:solidFill>
                <a:cs typeface="B Nazanin" panose="00000400000000000000" pitchFamily="2" charset="-78"/>
              </a:rPr>
              <a:t> </a:t>
            </a:r>
            <a:r>
              <a:rPr lang="fa-IR" dirty="0">
                <a:solidFill>
                  <a:srgbClr val="002060"/>
                </a:solidFill>
                <a:cs typeface="B Nazanin" panose="00000400000000000000" pitchFamily="2" charset="-78"/>
              </a:rPr>
              <a:t>این تحقیق در سال </a:t>
            </a:r>
            <a:r>
              <a:rPr lang="fa-IR" b="1" dirty="0">
                <a:solidFill>
                  <a:srgbClr val="FF0000"/>
                </a:solidFill>
                <a:cs typeface="B Nazanin" panose="00000400000000000000" pitchFamily="2" charset="-78"/>
              </a:rPr>
              <a:t>۱۹۳۲</a:t>
            </a:r>
            <a:r>
              <a:rPr lang="fa-IR" dirty="0">
                <a:solidFill>
                  <a:srgbClr val="002060"/>
                </a:solidFill>
                <a:cs typeface="B Nazanin" panose="00000400000000000000" pitchFamily="2" charset="-78"/>
              </a:rPr>
              <a:t>، زمانی که سیفلیس شیوع گسترده‌ای داشت و هیچ نوع درمان امن و مؤثری برای آن وجود نداشت آغاز شد.</a:t>
            </a:r>
            <a:r>
              <a:rPr lang="fa-IR" baseline="30000" dirty="0">
                <a:solidFill>
                  <a:srgbClr val="002060"/>
                </a:solidFill>
                <a:cs typeface="B Nazanin" panose="00000400000000000000" pitchFamily="2" charset="-78"/>
              </a:rPr>
              <a:t> </a:t>
            </a:r>
            <a:r>
              <a:rPr lang="fa-IR" dirty="0">
                <a:solidFill>
                  <a:srgbClr val="002060"/>
                </a:solidFill>
                <a:cs typeface="B Nazanin" panose="00000400000000000000" pitchFamily="2" charset="-78"/>
              </a:rPr>
              <a:t>این تحقیق </a:t>
            </a:r>
            <a:r>
              <a:rPr lang="fa-IR" dirty="0">
                <a:solidFill>
                  <a:srgbClr val="FF0000"/>
                </a:solidFill>
                <a:cs typeface="B Nazanin" panose="00000400000000000000" pitchFamily="2" charset="-78"/>
              </a:rPr>
              <a:t>برای اندازه‌گیری میزان پیشروی سیفلیس درمان نشده در مردان </a:t>
            </a:r>
            <a:r>
              <a:rPr lang="fa-IR" dirty="0">
                <a:solidFill>
                  <a:srgbClr val="002060"/>
                </a:solidFill>
                <a:cs typeface="B Nazanin" panose="00000400000000000000" pitchFamily="2" charset="-78"/>
              </a:rPr>
              <a:t>آمریکایی آفریقایی‌تبار طراحی شده بود. تا سال </a:t>
            </a:r>
            <a:r>
              <a:rPr lang="fa-IR" b="1" dirty="0">
                <a:solidFill>
                  <a:srgbClr val="FF0000"/>
                </a:solidFill>
                <a:cs typeface="B Nazanin" panose="00000400000000000000" pitchFamily="2" charset="-78"/>
              </a:rPr>
              <a:t>۱۹۴۷</a:t>
            </a:r>
            <a:r>
              <a:rPr lang="fa-IR" dirty="0">
                <a:solidFill>
                  <a:srgbClr val="002060"/>
                </a:solidFill>
                <a:cs typeface="B Nazanin" panose="00000400000000000000" pitchFamily="2" charset="-78"/>
              </a:rPr>
              <a:t>، پنی‌سیلین به عنوان درمان مؤثر سیفلیس اعتبار یافت و به‌طور گسترده‌ای برای درمان این بیماری بکار گرفته شد. با این حال، پژوهشگران به مطالعه خود ادامه دادند و به کسانی که داوطلب درمان بودند پنی‌سیلین ندادند.</a:t>
            </a:r>
            <a:r>
              <a:rPr lang="fa-IR" baseline="30000" dirty="0">
                <a:solidFill>
                  <a:srgbClr val="002060"/>
                </a:solidFill>
                <a:cs typeface="B Nazanin" panose="00000400000000000000" pitchFamily="2" charset="-78"/>
              </a:rPr>
              <a:t> </a:t>
            </a:r>
            <a:r>
              <a:rPr lang="fa-IR" dirty="0">
                <a:solidFill>
                  <a:srgbClr val="002060"/>
                </a:solidFill>
                <a:cs typeface="B Nazanin" panose="00000400000000000000" pitchFamily="2" charset="-78"/>
              </a:rPr>
              <a:t>این مسئله مورد بحث و بررسی قرار گرفت و برخی دریافتند که به بسیاری از افراد پنی‌سیلین داده نشده بود.</a:t>
            </a:r>
            <a:r>
              <a:rPr lang="fa-IR" baseline="30000" dirty="0">
                <a:solidFill>
                  <a:srgbClr val="002060"/>
                </a:solidFill>
                <a:cs typeface="B Nazanin" panose="00000400000000000000" pitchFamily="2" charset="-78"/>
              </a:rPr>
              <a:t> </a:t>
            </a:r>
            <a:r>
              <a:rPr lang="fa-IR" dirty="0">
                <a:solidFill>
                  <a:srgbClr val="002060"/>
                </a:solidFill>
                <a:cs typeface="B Nazanin" panose="00000400000000000000" pitchFamily="2" charset="-78"/>
              </a:rPr>
              <a:t>این تحقیق تا پایان سال </a:t>
            </a:r>
            <a:r>
              <a:rPr lang="fa-IR" b="1" dirty="0">
                <a:solidFill>
                  <a:srgbClr val="FF0000"/>
                </a:solidFill>
                <a:cs typeface="B Nazanin" panose="00000400000000000000" pitchFamily="2" charset="-78"/>
              </a:rPr>
              <a:t>۱۹۷۲</a:t>
            </a:r>
            <a:r>
              <a:rPr lang="fa-IR" dirty="0">
                <a:solidFill>
                  <a:srgbClr val="002060"/>
                </a:solidFill>
                <a:cs typeface="B Nazanin" panose="00000400000000000000" pitchFamily="2" charset="-78"/>
              </a:rPr>
              <a:t> ادامه یافت.</a:t>
            </a:r>
            <a:endParaRPr lang="en-US" dirty="0">
              <a:solidFill>
                <a:srgbClr val="002060"/>
              </a:solidFill>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8FA609F0-26BB-8D4C-FB84-51494382DAD4}"/>
                  </a:ext>
                </a:extLst>
              </p:cNvPr>
              <p:cNvGraphicFramePr>
                <a:graphicFrameLocks noChangeAspect="1"/>
              </p:cNvGraphicFramePr>
              <p:nvPr>
                <p:extLst>
                  <p:ext uri="{D42A27DB-BD31-4B8C-83A1-F6EECF244321}">
                    <p14:modId xmlns:p14="http://schemas.microsoft.com/office/powerpoint/2010/main" val="4038558639"/>
                  </p:ext>
                </p:extLst>
              </p:nvPr>
            </p:nvGraphicFramePr>
            <p:xfrm rot="20031268">
              <a:off x="1219201" y="681037"/>
              <a:ext cx="1201797" cy="676011"/>
            </p:xfrm>
            <a:graphic>
              <a:graphicData uri="http://schemas.microsoft.com/office/powerpoint/2016/slidezoom">
                <pslz:sldZm>
                  <pslz:sldZmObj sldId="308" cId="3845285099">
                    <pslz:zmPr id="{C0079188-B095-48EF-BABC-CD9F1340DAFE}" returnToParent="0" transitionDur="1000">
                      <p166:blipFill xmlns:p166="http://schemas.microsoft.com/office/powerpoint/2016/6/main">
                        <a:blip r:embed="rId6"/>
                        <a:stretch>
                          <a:fillRect/>
                        </a:stretch>
                      </p166:blipFill>
                      <p166:spPr xmlns:p166="http://schemas.microsoft.com/office/powerpoint/2016/6/main">
                        <a:xfrm rot="20031268">
                          <a:off x="0" y="0"/>
                          <a:ext cx="1201797" cy="676011"/>
                        </a:xfrm>
                        <a:prstGeom prst="rect">
                          <a:avLst/>
                        </a:prstGeom>
                        <a:ln w="3175">
                          <a:solidFill>
                            <a:prstClr val="ltGray"/>
                          </a:solidFill>
                        </a:ln>
                      </p166:spPr>
                    </pslz:zmPr>
                  </pslz:sldZmObj>
                </pslz:sldZm>
              </a:graphicData>
            </a:graphic>
          </p:graphicFrame>
        </mc:Choice>
        <mc:Fallback xmlns="">
          <p:pic>
            <p:nvPicPr>
              <p:cNvPr id="9" name="Slide Zoom 8">
                <a:hlinkClick r:id="rId7" action="ppaction://hlinksldjump"/>
                <a:extLst>
                  <a:ext uri="{FF2B5EF4-FFF2-40B4-BE49-F238E27FC236}">
                    <a16:creationId xmlns:a16="http://schemas.microsoft.com/office/drawing/2014/main" xmlns="" xmlns:pslz="http://schemas.microsoft.com/office/powerpoint/2016/slidezoom" id="{8FA609F0-26BB-8D4C-FB84-51494382DAD4}"/>
                  </a:ext>
                </a:extLst>
              </p:cNvPr>
              <p:cNvPicPr>
                <a:picLocks noGrp="1" noRot="1" noChangeAspect="1" noMove="1" noResize="1" noEditPoints="1" noAdjustHandles="1" noChangeArrowheads="1" noChangeShapeType="1"/>
              </p:cNvPicPr>
              <p:nvPr/>
            </p:nvPicPr>
            <p:blipFill>
              <a:blip r:embed="rId8"/>
              <a:stretch>
                <a:fillRect/>
              </a:stretch>
            </p:blipFill>
            <p:spPr>
              <a:xfrm rot="20031268">
                <a:off x="1219201" y="681037"/>
                <a:ext cx="1201797" cy="67601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0C4A12A7-DB6D-8417-427E-7CB4A5BEA3EF}"/>
                  </a:ext>
                </a:extLst>
              </p:cNvPr>
              <p:cNvGraphicFramePr>
                <a:graphicFrameLocks noChangeAspect="1"/>
              </p:cNvGraphicFramePr>
              <p:nvPr>
                <p:extLst>
                  <p:ext uri="{D42A27DB-BD31-4B8C-83A1-F6EECF244321}">
                    <p14:modId xmlns:p14="http://schemas.microsoft.com/office/powerpoint/2010/main" val="2460445079"/>
                  </p:ext>
                </p:extLst>
              </p:nvPr>
            </p:nvGraphicFramePr>
            <p:xfrm>
              <a:off x="8221133" y="5686425"/>
              <a:ext cx="872067" cy="490538"/>
            </p:xfrm>
            <a:graphic>
              <a:graphicData uri="http://schemas.microsoft.com/office/powerpoint/2016/slidezoom">
                <pslz:sldZm>
                  <pslz:sldZmObj sldId="307" cId="3599430104">
                    <pslz:zmPr id="{E03310C6-8B69-4193-A214-E94ABC18FBB4}" returnToParent="0" transitionDur="1000">
                      <p166:blipFill xmlns:p166="http://schemas.microsoft.com/office/powerpoint/2016/6/main">
                        <a:blip r:embed="rId9"/>
                        <a:stretch>
                          <a:fillRect/>
                        </a:stretch>
                      </p166:blipFill>
                      <p166:spPr xmlns:p166="http://schemas.microsoft.com/office/powerpoint/2016/6/main">
                        <a:xfrm>
                          <a:off x="0" y="0"/>
                          <a:ext cx="872067" cy="490538"/>
                        </a:xfrm>
                        <a:prstGeom prst="rect">
                          <a:avLst/>
                        </a:prstGeom>
                        <a:ln w="3175">
                          <a:solidFill>
                            <a:prstClr val="ltGray"/>
                          </a:solidFill>
                        </a:ln>
                      </p166:spPr>
                    </pslz:zmPr>
                  </pslz:sldZmObj>
                </pslz:sldZm>
              </a:graphicData>
            </a:graphic>
          </p:graphicFrame>
        </mc:Choice>
        <mc:Fallback xmlns="">
          <p:pic>
            <p:nvPicPr>
              <p:cNvPr id="11" name="Slide Zoom 10">
                <a:hlinkClick r:id="rId10" action="ppaction://hlinksldjump"/>
                <a:extLst>
                  <a:ext uri="{FF2B5EF4-FFF2-40B4-BE49-F238E27FC236}">
                    <a16:creationId xmlns:a16="http://schemas.microsoft.com/office/drawing/2014/main" xmlns="" xmlns:pslz="http://schemas.microsoft.com/office/powerpoint/2016/slidezoom" id="{0C4A12A7-DB6D-8417-427E-7CB4A5BEA3EF}"/>
                  </a:ext>
                </a:extLst>
              </p:cNvPr>
              <p:cNvPicPr>
                <a:picLocks noGrp="1" noRot="1" noChangeAspect="1" noMove="1" noResize="1" noEditPoints="1" noAdjustHandles="1" noChangeArrowheads="1" noChangeShapeType="1"/>
              </p:cNvPicPr>
              <p:nvPr/>
            </p:nvPicPr>
            <p:blipFill>
              <a:blip r:embed="rId11"/>
              <a:stretch>
                <a:fillRect/>
              </a:stretch>
            </p:blipFill>
            <p:spPr>
              <a:xfrm>
                <a:off x="8221133" y="5686425"/>
                <a:ext cx="872067" cy="490538"/>
              </a:xfrm>
              <a:prstGeom prst="rect">
                <a:avLst/>
              </a:prstGeom>
              <a:ln w="3175">
                <a:solidFill>
                  <a:prstClr val="ltGray"/>
                </a:solidFill>
              </a:ln>
            </p:spPr>
          </p:pic>
        </mc:Fallback>
      </mc:AlternateContent>
    </p:spTree>
    <p:extLst>
      <p:ext uri="{BB962C8B-B14F-4D97-AF65-F5344CB8AC3E}">
        <p14:creationId xmlns:p14="http://schemas.microsoft.com/office/powerpoint/2010/main" val="40753209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51F0-0FFD-4E20-867A-98854B3BCD7D}"/>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افراد ناتوان برای اخذ رضایت</a:t>
            </a:r>
            <a:r>
              <a:rPr lang="en-US" b="1" i="0" u="none" strike="noStrike" kern="1400" baseline="0" dirty="0">
                <a:solidFill>
                  <a:srgbClr val="002060"/>
                </a:solidFill>
                <a:latin typeface="Times New Roman" panose="02020603050405020304" pitchFamily="18" charset="0"/>
                <a:cs typeface="B Nazanin" panose="00000400000000000000" pitchFamily="2" charset="-78"/>
              </a:rPr>
              <a:t> </a:t>
            </a:r>
            <a:endParaRPr lang="ar-SA" b="1" i="0" u="none" strike="noStrike" kern="1400" baseline="0" dirty="0">
              <a:solidFill>
                <a:srgbClr val="002060"/>
              </a:solidFill>
              <a:latin typeface="Times New Roman" panose="02020603050405020304" pitchFamily="18" charset="0"/>
              <a:cs typeface="B Nazanin" panose="00000400000000000000" pitchFamily="2" charset="-78"/>
            </a:endParaRPr>
          </a:p>
        </p:txBody>
      </p:sp>
      <p:sp>
        <p:nvSpPr>
          <p:cNvPr id="3" name="Text Placeholder 2">
            <a:extLst>
              <a:ext uri="{FF2B5EF4-FFF2-40B4-BE49-F238E27FC236}">
                <a16:creationId xmlns:a16="http://schemas.microsoft.com/office/drawing/2014/main" id="{E8239931-B0D5-458A-A87F-F1307F7014EF}"/>
              </a:ext>
            </a:extLst>
          </p:cNvPr>
          <p:cNvSpPr>
            <a:spLocks noGrp="1"/>
          </p:cNvSpPr>
          <p:nvPr>
            <p:ph type="body" idx="1"/>
          </p:nvPr>
        </p:nvSpPr>
        <p:spPr/>
        <p:txBody>
          <a:bodyPr/>
          <a:lstStyle/>
          <a:p>
            <a:pPr marR="0" lvl="0" rtl="1"/>
            <a:endParaRPr lang="fa-IR" b="0" i="0" u="none" strike="noStrike" baseline="0" dirty="0">
              <a:cs typeface="B Nazanin" panose="00000400000000000000" pitchFamily="2" charset="-78"/>
            </a:endParaRPr>
          </a:p>
          <a:p>
            <a:pPr marR="0" lvl="0" rtl="1"/>
            <a:r>
              <a:rPr lang="ar-SA" b="0" i="0" u="none" strike="noStrike" baseline="0" dirty="0">
                <a:cs typeface="B Nazanin" panose="00000400000000000000" pitchFamily="2" charset="-78"/>
              </a:rPr>
              <a:t>طبق </a:t>
            </a:r>
            <a:r>
              <a:rPr lang="ar-SA" b="0" i="0" u="none" strike="noStrike" baseline="0" dirty="0">
                <a:cs typeface="B Titr" panose="00000700000000000000" pitchFamily="2" charset="-78"/>
              </a:rPr>
              <a:t>بند 29</a:t>
            </a:r>
            <a:r>
              <a:rPr lang="ar-SA" b="0" i="0" u="none" strike="noStrike" baseline="0" dirty="0">
                <a:cs typeface="B Nazanin" panose="00000400000000000000" pitchFamily="2" charset="-78"/>
              </a:rPr>
              <a:t> بیانیه هلسینکی اگر فردی نمی تواند رضایت آگاهانه بدهد </a:t>
            </a:r>
            <a:r>
              <a:rPr lang="ar-SA" sz="2600" b="1" i="0" u="none" strike="noStrike" baseline="0" dirty="0">
                <a:solidFill>
                  <a:srgbClr val="FF0000"/>
                </a:solidFill>
                <a:cs typeface="B Nazanin" panose="00000400000000000000" pitchFamily="2" charset="-78"/>
              </a:rPr>
              <a:t>ولی می تواند </a:t>
            </a:r>
            <a:r>
              <a:rPr lang="ar-SA" sz="2600" b="1" i="0" u="sng" strike="noStrike" baseline="0" dirty="0">
                <a:solidFill>
                  <a:srgbClr val="7030A0"/>
                </a:solidFill>
                <a:cs typeface="B Nazanin" panose="00000400000000000000" pitchFamily="2" charset="-78"/>
              </a:rPr>
              <a:t>موافقت</a:t>
            </a:r>
            <a:r>
              <a:rPr lang="ar-SA" sz="2600" b="1" i="0" u="none" strike="noStrike" baseline="0" dirty="0">
                <a:solidFill>
                  <a:srgbClr val="FF0000"/>
                </a:solidFill>
                <a:cs typeface="B Nazanin" panose="00000400000000000000" pitchFamily="2" charset="-78"/>
              </a:rPr>
              <a:t> خود را اعلام نماید </a:t>
            </a:r>
            <a:r>
              <a:rPr lang="ar-SA" b="0" i="0" u="none" strike="noStrike" baseline="0" dirty="0">
                <a:solidFill>
                  <a:srgbClr val="FF0000"/>
                </a:solidFill>
                <a:cs typeface="B Nazanin" panose="00000400000000000000" pitchFamily="2" charset="-78"/>
              </a:rPr>
              <a:t>باید:</a:t>
            </a:r>
          </a:p>
          <a:p>
            <a:pPr marL="1828800" marR="7200" lvl="3" indent="-457200">
              <a:buFont typeface="+mj-lt"/>
              <a:buAutoNum type="arabicPeriod"/>
            </a:pPr>
            <a:r>
              <a:rPr lang="ar-SA" sz="3200" b="0" i="0" u="none" strike="noStrike" baseline="0" dirty="0">
                <a:cs typeface="B Nazanin" panose="00000400000000000000" pitchFamily="2" charset="-78"/>
              </a:rPr>
              <a:t>علاوه بر اخذ موافقت</a:t>
            </a:r>
            <a:r>
              <a:rPr lang="en-US" sz="3200" dirty="0"/>
              <a:t> (assent ) </a:t>
            </a:r>
            <a:r>
              <a:rPr lang="ar-SA" sz="3200" b="0" i="0" u="none" strike="noStrike" baseline="0" dirty="0">
                <a:cs typeface="B Nazanin" panose="00000400000000000000" pitchFamily="2" charset="-78"/>
              </a:rPr>
              <a:t>این فرد بایست رضایت</a:t>
            </a:r>
            <a:r>
              <a:rPr lang="en-US" sz="3200" b="0" i="0" u="none" strike="noStrike" baseline="0" dirty="0">
                <a:cs typeface="B Nazanin" panose="00000400000000000000" pitchFamily="2" charset="-78"/>
              </a:rPr>
              <a:t>(consent)</a:t>
            </a:r>
            <a:r>
              <a:rPr lang="ar-SA" sz="3200" b="0" i="0" u="none" strike="noStrike" baseline="0" dirty="0">
                <a:cs typeface="B Nazanin" panose="00000400000000000000" pitchFamily="2" charset="-78"/>
              </a:rPr>
              <a:t> نماینده قانونی او نیز اخذ گردد.</a:t>
            </a:r>
          </a:p>
          <a:p>
            <a:pPr marL="1828800" lvl="3" indent="-457200">
              <a:buFont typeface="+mj-lt"/>
              <a:buAutoNum type="arabicPeriod"/>
            </a:pPr>
            <a:r>
              <a:rPr lang="ar-SA" sz="3200" b="0" i="0" u="none" strike="noStrike" baseline="0" dirty="0">
                <a:cs typeface="B Nazanin" panose="00000400000000000000" pitchFamily="2" charset="-78"/>
              </a:rPr>
              <a:t>بایستی به </a:t>
            </a:r>
            <a:r>
              <a:rPr lang="ar-SA" sz="3200" b="0" i="0" u="none" strike="noStrike" baseline="0" dirty="0">
                <a:solidFill>
                  <a:srgbClr val="FF0000"/>
                </a:solidFill>
                <a:cs typeface="B Nazanin" panose="00000400000000000000" pitchFamily="2" charset="-78"/>
              </a:rPr>
              <a:t>عدم موافقت </a:t>
            </a:r>
            <a:r>
              <a:rPr lang="ar-SA" sz="3200" b="0" i="0" u="none" strike="noStrike" baseline="0" dirty="0">
                <a:cs typeface="B Nazanin" panose="00000400000000000000" pitchFamily="2" charset="-78"/>
              </a:rPr>
              <a:t>این فرد احترام گذاشت.</a:t>
            </a:r>
          </a:p>
        </p:txBody>
      </p:sp>
    </p:spTree>
    <p:extLst>
      <p:ext uri="{BB962C8B-B14F-4D97-AF65-F5344CB8AC3E}">
        <p14:creationId xmlns:p14="http://schemas.microsoft.com/office/powerpoint/2010/main" val="2122671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6EB8-38B2-4C21-9D3D-4E6B2EACA3C3}"/>
              </a:ext>
            </a:extLst>
          </p:cNvPr>
          <p:cNvSpPr>
            <a:spLocks noGrp="1"/>
          </p:cNvSpPr>
          <p:nvPr>
            <p:ph type="title"/>
          </p:nvPr>
        </p:nvSpPr>
        <p:spPr>
          <a:xfrm>
            <a:off x="838200" y="365125"/>
            <a:ext cx="10515600" cy="993775"/>
          </a:xfrm>
        </p:spPr>
        <p:txBody>
          <a:bodyPr/>
          <a:lstStyle/>
          <a:p>
            <a:pPr marR="0" rtl="1"/>
            <a:r>
              <a:rPr lang="fa-IR" b="1" i="0" u="none" strike="noStrike" kern="1400" baseline="0" dirty="0">
                <a:solidFill>
                  <a:srgbClr val="002060"/>
                </a:solidFill>
                <a:latin typeface="Times New Roman" panose="02020603050405020304" pitchFamily="18" charset="0"/>
                <a:cs typeface="B Nazanin" panose="00000400000000000000" pitchFamily="2" charset="-78"/>
              </a:rPr>
              <a:t>وقتی ناتوانی جسمی یا روحی موضوع تحقیق باشد</a:t>
            </a:r>
            <a:endParaRPr lang="ar-SA" b="1" i="0" u="none" strike="noStrike" kern="1400" baseline="0" dirty="0">
              <a:solidFill>
                <a:srgbClr val="002060"/>
              </a:solidFill>
              <a:latin typeface="Times New Roman" panose="02020603050405020304" pitchFamily="18" charset="0"/>
              <a:cs typeface="B Nazanin" panose="00000400000000000000" pitchFamily="2" charset="-78"/>
            </a:endParaRPr>
          </a:p>
        </p:txBody>
      </p:sp>
      <p:sp>
        <p:nvSpPr>
          <p:cNvPr id="3" name="Text Placeholder 2">
            <a:extLst>
              <a:ext uri="{FF2B5EF4-FFF2-40B4-BE49-F238E27FC236}">
                <a16:creationId xmlns:a16="http://schemas.microsoft.com/office/drawing/2014/main" id="{3845219A-A0D2-4037-AA42-F7C2F09F20D8}"/>
              </a:ext>
            </a:extLst>
          </p:cNvPr>
          <p:cNvSpPr>
            <a:spLocks noGrp="1"/>
          </p:cNvSpPr>
          <p:nvPr>
            <p:ph type="body" idx="1"/>
          </p:nvPr>
        </p:nvSpPr>
        <p:spPr>
          <a:xfrm>
            <a:off x="838200" y="1536700"/>
            <a:ext cx="10515600" cy="4629631"/>
          </a:xfrm>
        </p:spPr>
        <p:txBody>
          <a:bodyPr/>
          <a:lstStyle/>
          <a:p>
            <a:pPr marR="0" lvl="0" rtl="1"/>
            <a:r>
              <a:rPr lang="ar-SA" b="0" i="0" u="none" strike="noStrike" baseline="0" dirty="0">
                <a:cs typeface="B Nazanin" panose="00000400000000000000" pitchFamily="2" charset="-78"/>
              </a:rPr>
              <a:t>تحقیق در خصوص افرادی که از نظر جسمی یا روانی توانایی رضایت ندارند ، به عنوان مثال بیماران </a:t>
            </a:r>
            <a:r>
              <a:rPr lang="ar-SA" b="0" i="0" u="none" strike="noStrike" baseline="0" dirty="0">
                <a:solidFill>
                  <a:srgbClr val="FF0000"/>
                </a:solidFill>
                <a:cs typeface="B Nazanin" panose="00000400000000000000" pitchFamily="2" charset="-78"/>
              </a:rPr>
              <a:t>بیهوش</a:t>
            </a:r>
            <a:r>
              <a:rPr lang="ar-SA" b="0" i="0" u="none" strike="noStrike" baseline="0" dirty="0">
                <a:cs typeface="B Nazanin" panose="00000400000000000000" pitchFamily="2" charset="-78"/>
              </a:rPr>
              <a:t>، فقط در صورتی انجام می شود </a:t>
            </a:r>
            <a:r>
              <a:rPr lang="ar-SA" b="0" i="0" u="none" strike="noStrike" baseline="0" dirty="0">
                <a:solidFill>
                  <a:srgbClr val="FF0000"/>
                </a:solidFill>
                <a:cs typeface="B Nazanin" panose="00000400000000000000" pitchFamily="2" charset="-78"/>
              </a:rPr>
              <a:t>که شرایط جسمی یا روحی مانع از دادن رضایت آگاهانه از </a:t>
            </a:r>
            <a:r>
              <a:rPr lang="ar-SA" b="1" i="0" u="none" strike="noStrike" baseline="0" dirty="0">
                <a:solidFill>
                  <a:srgbClr val="FF0000"/>
                </a:solidFill>
                <a:cs typeface="B Nazanin" panose="00000400000000000000" pitchFamily="2" charset="-78"/>
              </a:rPr>
              <a:t>ویژگیهای ضروری</a:t>
            </a:r>
            <a:r>
              <a:rPr lang="ar-SA" b="0" i="0" u="none" strike="noStrike" baseline="0" dirty="0">
                <a:solidFill>
                  <a:srgbClr val="FF0000"/>
                </a:solidFill>
                <a:cs typeface="B Nazanin" panose="00000400000000000000" pitchFamily="2" charset="-78"/>
              </a:rPr>
              <a:t> گروه تحقیق باشد.</a:t>
            </a:r>
          </a:p>
          <a:p>
            <a:pPr marR="0" lvl="0" algn="r" rtl="1"/>
            <a:r>
              <a:rPr lang="en-US" b="0" i="0" u="none" strike="noStrike" baseline="0" dirty="0">
                <a:cs typeface="B Nazanin" panose="00000400000000000000" pitchFamily="2" charset="-78"/>
              </a:rPr>
              <a:t> </a:t>
            </a:r>
            <a:r>
              <a:rPr lang="ar-SA" dirty="0"/>
              <a:t>در چنین شرایطی پزشک باید </a:t>
            </a:r>
            <a:r>
              <a:rPr lang="ar-SA" b="1" dirty="0">
                <a:solidFill>
                  <a:srgbClr val="7030A0"/>
                </a:solidFill>
              </a:rPr>
              <a:t>رضایت آگاهانه نماینده قانونی را جلب کند</a:t>
            </a:r>
            <a:r>
              <a:rPr lang="en-US" b="1" dirty="0">
                <a:solidFill>
                  <a:srgbClr val="7030A0"/>
                </a:solidFill>
              </a:rPr>
              <a:t>.</a:t>
            </a:r>
            <a:br>
              <a:rPr lang="en-US" dirty="0"/>
            </a:br>
            <a:endParaRPr lang="fa-IR" dirty="0"/>
          </a:p>
          <a:p>
            <a:pPr marR="0" lvl="0" rtl="1"/>
            <a:r>
              <a:rPr lang="ar-SA" dirty="0"/>
              <a:t>اگر چنین نماینده ای در دسترس نباشد و اگر تحقیق به تأخیر بیفتد، </a:t>
            </a:r>
            <a:r>
              <a:rPr lang="ar-SA" b="1" dirty="0">
                <a:solidFill>
                  <a:srgbClr val="FF0000"/>
                </a:solidFill>
              </a:rPr>
              <a:t>مطالعه می تواند بدون رضایت آگاهانه ادامه یابد ، مشروط بر اینکه</a:t>
            </a:r>
            <a:r>
              <a:rPr lang="ar-SA" dirty="0"/>
              <a:t>:</a:t>
            </a:r>
            <a:endParaRPr lang="fa-IR" dirty="0"/>
          </a:p>
          <a:p>
            <a:pPr marR="0" lvl="0" rtl="1"/>
            <a:endParaRPr lang="ar-SA" sz="1100" dirty="0"/>
          </a:p>
          <a:p>
            <a:pPr marL="914400" marR="7200" lvl="1" indent="-457200">
              <a:buFont typeface="+mj-lt"/>
              <a:buAutoNum type="arabicPeriod"/>
            </a:pPr>
            <a:r>
              <a:rPr lang="ar-SA" b="0" i="0" u="none" strike="noStrike" baseline="0" dirty="0">
                <a:cs typeface="B Nazanin" panose="00000400000000000000" pitchFamily="2" charset="-78"/>
              </a:rPr>
              <a:t>دلایل خاص درگیر شدن افراد با شرایطی که آنها را قادر به دادن رضایت آگاهانه نمی کند، </a:t>
            </a:r>
            <a:r>
              <a:rPr lang="ar-SA" b="0" i="0" u="none" strike="noStrike" baseline="0" dirty="0">
                <a:solidFill>
                  <a:srgbClr val="FF0000"/>
                </a:solidFill>
                <a:cs typeface="B Nazanin" panose="00000400000000000000" pitchFamily="2" charset="-78"/>
              </a:rPr>
              <a:t>در پروتکل تحقیق ذکر شده است </a:t>
            </a:r>
            <a:r>
              <a:rPr lang="ar-SA" b="0" i="0" u="none" strike="noStrike" baseline="0" dirty="0">
                <a:cs typeface="B Nazanin" panose="00000400000000000000" pitchFamily="2" charset="-78"/>
              </a:rPr>
              <a:t>توسط کمیته اخلاق تحقیق مورد تأیید قرار گرفته است.</a:t>
            </a:r>
          </a:p>
          <a:p>
            <a:pPr marL="914400" lvl="1" indent="-457200">
              <a:buFont typeface="+mj-lt"/>
              <a:buAutoNum type="arabicPeriod"/>
            </a:pPr>
            <a:r>
              <a:rPr lang="ar-SA" b="0" i="0" u="none" strike="noStrike" baseline="0" dirty="0">
                <a:cs typeface="B Nazanin" panose="00000400000000000000" pitchFamily="2" charset="-78"/>
              </a:rPr>
              <a:t>رضایت برای ماندن در تحقیق باید در </a:t>
            </a:r>
            <a:r>
              <a:rPr lang="ar-SA" b="1" i="0" u="none" strike="noStrike" baseline="0" dirty="0">
                <a:solidFill>
                  <a:srgbClr val="FF0000"/>
                </a:solidFill>
                <a:cs typeface="B Nazanin" panose="00000400000000000000" pitchFamily="2" charset="-78"/>
              </a:rPr>
              <a:t>اسرع وقت</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از فرد یا نماینده مجاز قانونی گرفته شود</a:t>
            </a:r>
            <a:r>
              <a:rPr lang="en-US" b="0" i="0" u="none" strike="noStrike" baseline="0" dirty="0">
                <a:cs typeface="B Nazanin" panose="00000400000000000000" pitchFamily="2" charset="-78"/>
              </a:rPr>
              <a:t>.</a:t>
            </a:r>
            <a:endParaRPr lang="ar-SA" b="0" i="0" u="none" strike="noStrike" baseline="0" dirty="0">
              <a:cs typeface="B Nazanin" panose="00000400000000000000" pitchFamily="2" charset="-78"/>
            </a:endParaRPr>
          </a:p>
        </p:txBody>
      </p:sp>
    </p:spTree>
    <p:extLst>
      <p:ext uri="{BB962C8B-B14F-4D97-AF65-F5344CB8AC3E}">
        <p14:creationId xmlns:p14="http://schemas.microsoft.com/office/powerpoint/2010/main" val="3084399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F893-9681-4764-B8D4-D0F06A5ABA07}"/>
              </a:ext>
            </a:extLst>
          </p:cNvPr>
          <p:cNvSpPr>
            <a:spLocks noGrp="1"/>
          </p:cNvSpPr>
          <p:nvPr>
            <p:ph type="title"/>
          </p:nvPr>
        </p:nvSpPr>
        <p:spPr>
          <a:xfrm>
            <a:off x="838200" y="365125"/>
            <a:ext cx="10515600" cy="1006475"/>
          </a:xfrm>
        </p:spPr>
        <p:txBody>
          <a:bodyPr/>
          <a:lstStyle/>
          <a:p>
            <a:pPr marR="0" rtl="1"/>
            <a:r>
              <a:rPr lang="fa-IR" b="1" i="0" u="none" strike="noStrike" kern="1400" baseline="0" dirty="0">
                <a:solidFill>
                  <a:srgbClr val="002060"/>
                </a:solidFill>
                <a:latin typeface="Times New Roman" panose="02020603050405020304" pitchFamily="18" charset="0"/>
                <a:cs typeface="B Nazanin" panose="00000400000000000000" pitchFamily="2" charset="-78"/>
              </a:rPr>
              <a:t>رضایت آگاهانه</a:t>
            </a:r>
          </a:p>
        </p:txBody>
      </p:sp>
      <p:sp>
        <p:nvSpPr>
          <p:cNvPr id="3" name="Text Placeholder 2">
            <a:extLst>
              <a:ext uri="{FF2B5EF4-FFF2-40B4-BE49-F238E27FC236}">
                <a16:creationId xmlns:a16="http://schemas.microsoft.com/office/drawing/2014/main" id="{825CD821-0415-4B7E-A24D-128D1E73AE1A}"/>
              </a:ext>
            </a:extLst>
          </p:cNvPr>
          <p:cNvSpPr>
            <a:spLocks noGrp="1"/>
          </p:cNvSpPr>
          <p:nvPr>
            <p:ph type="body" idx="1"/>
          </p:nvPr>
        </p:nvSpPr>
        <p:spPr>
          <a:xfrm>
            <a:off x="838200" y="1600200"/>
            <a:ext cx="10515600" cy="4576763"/>
          </a:xfrm>
        </p:spPr>
        <p:txBody>
          <a:bodyPr/>
          <a:lstStyle/>
          <a:p>
            <a:pPr marR="0" lvl="0" rtl="1"/>
            <a:r>
              <a:rPr lang="ar-SA" b="0" i="0" u="none" strike="noStrike" baseline="0" dirty="0">
                <a:cs typeface="B Titr" panose="00000700000000000000" pitchFamily="2" charset="-78"/>
              </a:rPr>
              <a:t>بند</a:t>
            </a:r>
            <a:r>
              <a:rPr lang="fa-IR" b="0" i="0" u="none" strike="noStrike" baseline="0" dirty="0">
                <a:cs typeface="B Titr" panose="00000700000000000000" pitchFamily="2" charset="-78"/>
              </a:rPr>
              <a:t> </a:t>
            </a:r>
            <a:r>
              <a:rPr lang="ar-SA" b="0" i="0" u="none" strike="noStrike" baseline="0" dirty="0">
                <a:latin typeface="Times New Roman" panose="02020603050405020304" pitchFamily="18" charset="0"/>
                <a:cs typeface="B Titr" panose="00000700000000000000" pitchFamily="2" charset="-78"/>
              </a:rPr>
              <a:t>26 </a:t>
            </a:r>
            <a:r>
              <a:rPr lang="ar-SA" b="0" i="0" u="none" strike="noStrike" baseline="0" dirty="0">
                <a:latin typeface="Times New Roman" panose="02020603050405020304" pitchFamily="18" charset="0"/>
                <a:cs typeface="B Nazanin" panose="00000400000000000000" pitchFamily="2" charset="-78"/>
              </a:rPr>
              <a:t>بیانیه هلسینکی، همچون دیگر اسناد اخلاق پژوهش، توصیه کـرده اسـت</a:t>
            </a:r>
            <a:r>
              <a:rPr lang="fa-IR" b="0" i="0" u="none" strike="noStrike" baseline="0" dirty="0">
                <a:latin typeface="Times New Roman" panose="02020603050405020304" pitchFamily="18" charset="0"/>
                <a:cs typeface="B Nazanin" panose="00000400000000000000" pitchFamily="2" charset="-78"/>
              </a:rPr>
              <a:t>:</a:t>
            </a:r>
          </a:p>
          <a:p>
            <a:pPr marL="0" marR="0" lvl="0" indent="0" algn="ctr" rtl="1">
              <a:buNone/>
            </a:pPr>
            <a:r>
              <a:rPr lang="ar-SA" sz="2800" b="1" i="0" u="none" strike="noStrike" baseline="0" dirty="0">
                <a:solidFill>
                  <a:srgbClr val="FF0000"/>
                </a:solidFill>
                <a:latin typeface="Times New Roman" panose="02020603050405020304" pitchFamily="18" charset="0"/>
                <a:cs typeface="B Titr" panose="00000700000000000000" pitchFamily="2" charset="-78"/>
              </a:rPr>
              <a:t>رضـایت آگاهانه بیمار ترجیحاً کتبی و با امضا باشد</a:t>
            </a:r>
            <a:r>
              <a:rPr lang="ar-SA" sz="2800" b="0" i="0" u="none" strike="noStrike" baseline="0" dirty="0">
                <a:solidFill>
                  <a:srgbClr val="FF0000"/>
                </a:solidFill>
                <a:latin typeface="Times New Roman" panose="02020603050405020304" pitchFamily="18" charset="0"/>
                <a:cs typeface="B Titr" panose="00000700000000000000" pitchFamily="2" charset="-78"/>
              </a:rPr>
              <a:t>. </a:t>
            </a:r>
            <a:endParaRPr lang="fa-IR" sz="2800" b="0" i="0" u="none" strike="noStrike" baseline="0" dirty="0">
              <a:solidFill>
                <a:srgbClr val="FF0000"/>
              </a:solidFill>
              <a:latin typeface="Times New Roman" panose="02020603050405020304" pitchFamily="18" charset="0"/>
              <a:cs typeface="B Titr" panose="00000700000000000000" pitchFamily="2" charset="-78"/>
            </a:endParaRPr>
          </a:p>
          <a:p>
            <a:pPr marR="0" lvl="0" rtl="1"/>
            <a:r>
              <a:rPr lang="ar-SA" b="0" i="0" u="none" strike="noStrike" baseline="0" dirty="0">
                <a:solidFill>
                  <a:srgbClr val="FF0000"/>
                </a:solidFill>
                <a:latin typeface="Times New Roman" panose="02020603050405020304" pitchFamily="18" charset="0"/>
                <a:cs typeface="B Nazanin" panose="00000400000000000000" pitchFamily="2" charset="-78"/>
              </a:rPr>
              <a:t>اگر </a:t>
            </a:r>
            <a:r>
              <a:rPr lang="ar-SA" b="0" i="0" u="sng" strike="noStrike" baseline="0" dirty="0">
                <a:solidFill>
                  <a:srgbClr val="FF0000"/>
                </a:solidFill>
                <a:latin typeface="Times New Roman" panose="02020603050405020304" pitchFamily="18" charset="0"/>
                <a:cs typeface="B Nazanin" panose="00000400000000000000" pitchFamily="2" charset="-78"/>
              </a:rPr>
              <a:t>فرد نمی تواند بنویسد </a:t>
            </a:r>
            <a:r>
              <a:rPr lang="ar-SA" b="1" i="0" u="none" strike="noStrike" baseline="0" dirty="0">
                <a:solidFill>
                  <a:srgbClr val="FF0000"/>
                </a:solidFill>
                <a:latin typeface="Times New Roman" panose="02020603050405020304" pitchFamily="18" charset="0"/>
                <a:cs typeface="B Nazanin" panose="00000400000000000000" pitchFamily="2" charset="-78"/>
              </a:rPr>
              <a:t>رضایت نامه غیر کتبی</a:t>
            </a:r>
            <a:r>
              <a:rPr lang="ar-SA" b="0" i="0" u="none" strike="noStrike" baseline="0" dirty="0">
                <a:solidFill>
                  <a:srgbClr val="FF0000"/>
                </a:solidFill>
                <a:latin typeface="Times New Roman" panose="02020603050405020304" pitchFamily="18" charset="0"/>
                <a:cs typeface="B Nazanin" panose="00000400000000000000" pitchFamily="2" charset="-78"/>
              </a:rPr>
              <a:t> می باشد و بایستی بصورت مـستند و با شاهد شود.</a:t>
            </a:r>
          </a:p>
          <a:p>
            <a:pPr marR="0" lvl="0" rtl="1"/>
            <a:r>
              <a:rPr lang="ar-SA" b="0" i="0" u="none" strike="noStrike" baseline="0" dirty="0">
                <a:cs typeface="B Nazanin" panose="00000400000000000000" pitchFamily="2" charset="-78"/>
              </a:rPr>
              <a:t> فرآینـد کـسب رضـایت آگاهانه با امضای فرم آغاز و با آن تمـام نمـی شـود، بلکـه بایـد </a:t>
            </a:r>
            <a:r>
              <a:rPr lang="ar-SA" b="1" i="0" u="none" strike="noStrike" baseline="0" dirty="0">
                <a:solidFill>
                  <a:srgbClr val="FF0000"/>
                </a:solidFill>
                <a:cs typeface="B Nazanin" panose="00000400000000000000" pitchFamily="2" charset="-78"/>
              </a:rPr>
              <a:t>توضـیح شـفاهی دقیق</a:t>
            </a:r>
            <a:r>
              <a:rPr lang="ar-SA" b="0" i="0" u="none" strike="noStrike" baseline="0" dirty="0">
                <a:solidFill>
                  <a:srgbClr val="FF0000"/>
                </a:solidFill>
                <a:cs typeface="B Nazanin" panose="00000400000000000000" pitchFamily="2" charset="-78"/>
              </a:rPr>
              <a:t> پروژه و </a:t>
            </a:r>
            <a:r>
              <a:rPr lang="ar-SA" b="1" i="0" u="none" strike="noStrike" baseline="0" dirty="0">
                <a:solidFill>
                  <a:srgbClr val="FF0000"/>
                </a:solidFill>
                <a:cs typeface="B Nazanin" panose="00000400000000000000" pitchFamily="2" charset="-78"/>
              </a:rPr>
              <a:t>منظور از شرکت در تحقیق</a:t>
            </a:r>
            <a:r>
              <a:rPr lang="ar-SA" b="0" i="0" u="none" strike="noStrike" baseline="0" dirty="0">
                <a:solidFill>
                  <a:srgbClr val="FF0000"/>
                </a:solidFill>
                <a:cs typeface="B Nazanin" panose="00000400000000000000" pitchFamily="2" charset="-78"/>
              </a:rPr>
              <a:t> برای آزمودنی روشن گردد. </a:t>
            </a:r>
            <a:endParaRPr lang="fa-IR" b="0" i="0" u="none" strike="noStrike" baseline="0" dirty="0">
              <a:solidFill>
                <a:srgbClr val="FF0000"/>
              </a:solidFill>
              <a:cs typeface="B Nazanin" panose="00000400000000000000" pitchFamily="2" charset="-78"/>
            </a:endParaRPr>
          </a:p>
          <a:p>
            <a:pPr marR="0" lvl="0" rtl="1"/>
            <a:endParaRPr lang="ar-SA" b="0" i="0" u="none" strike="noStrike" baseline="0" dirty="0">
              <a:solidFill>
                <a:srgbClr val="FF0000"/>
              </a:solidFill>
              <a:cs typeface="B Nazanin" panose="00000400000000000000" pitchFamily="2" charset="-78"/>
            </a:endParaRPr>
          </a:p>
          <a:p>
            <a:pPr marR="0" lvl="0" rtl="1"/>
            <a:r>
              <a:rPr lang="ar-SA" b="0" i="0" u="none" strike="noStrike" baseline="0" dirty="0">
                <a:cs typeface="B Nazanin" panose="00000400000000000000" pitchFamily="2" charset="-78"/>
              </a:rPr>
              <a:t>علاوه بر این، افراد مورد تحقیق باید آگاه شوند که </a:t>
            </a:r>
            <a:r>
              <a:rPr lang="ar-SA" b="1" i="0" u="none" strike="noStrike" baseline="0" dirty="0">
                <a:solidFill>
                  <a:srgbClr val="FF0000"/>
                </a:solidFill>
                <a:cs typeface="B Nazanin" panose="00000400000000000000" pitchFamily="2" charset="-78"/>
              </a:rPr>
              <a:t>آزادند از رضایت خویش در هـر زمـانی </a:t>
            </a:r>
            <a:r>
              <a:rPr lang="ar-SA" b="1" i="0" u="sng" strike="noStrike" baseline="0" dirty="0">
                <a:solidFill>
                  <a:srgbClr val="FF0000"/>
                </a:solidFill>
                <a:cs typeface="B Nazanin" panose="00000400000000000000" pitchFamily="2" charset="-78"/>
              </a:rPr>
              <a:t>حتـی پـس از شـروع</a:t>
            </a:r>
            <a:r>
              <a:rPr lang="ar-SA" b="0" i="0" u="none" strike="noStrike" baseline="0" dirty="0">
                <a:solidFill>
                  <a:srgbClr val="FF0000"/>
                </a:solidFill>
                <a:cs typeface="B Nazanin" panose="00000400000000000000" pitchFamily="2" charset="-78"/>
              </a:rPr>
              <a:t> تحقیــق منـصرف شــوند</a:t>
            </a:r>
            <a:r>
              <a:rPr lang="ar-SA" b="0" i="0" u="none" strike="noStrike" baseline="0" dirty="0">
                <a:cs typeface="B Nazanin" panose="00000400000000000000" pitchFamily="2" charset="-78"/>
              </a:rPr>
              <a:t>، بــدون اینکـه کــوچکترین اقــدام تلافـی جویانــه از ســوی محققین و یا دیگر پزشکان متوجه آنها شـود و بـدون اینکـه مـشکلی بـرای سـلامت آنهـا ایجاد شود</a:t>
            </a:r>
            <a:r>
              <a:rPr lang="fa-IR" dirty="0"/>
              <a:t>.</a:t>
            </a:r>
            <a:r>
              <a:rPr lang="en-US" b="0" i="0" u="none" strike="noStrike" baseline="0" dirty="0">
                <a:cs typeface="B Nazanin" panose="00000400000000000000" pitchFamily="2" charset="-78"/>
              </a:rPr>
              <a:t> </a:t>
            </a:r>
            <a:endParaRPr lang="ar-SA" b="0" i="0" u="none" strike="noStrike" baseline="0" dirty="0">
              <a:cs typeface="B Nazanin" panose="00000400000000000000" pitchFamily="2" charset="-78"/>
            </a:endParaRPr>
          </a:p>
        </p:txBody>
      </p:sp>
    </p:spTree>
    <p:extLst>
      <p:ext uri="{BB962C8B-B14F-4D97-AF65-F5344CB8AC3E}">
        <p14:creationId xmlns:p14="http://schemas.microsoft.com/office/powerpoint/2010/main" val="643649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AAF4E-2CE8-47A6-87E3-C0F94B83AC76}"/>
              </a:ext>
            </a:extLst>
          </p:cNvPr>
          <p:cNvSpPr>
            <a:spLocks noGrp="1"/>
          </p:cNvSpPr>
          <p:nvPr>
            <p:ph type="title"/>
          </p:nvPr>
        </p:nvSpPr>
        <p:spPr/>
        <p:txBody>
          <a:bodyPr/>
          <a:lstStyle/>
          <a:p>
            <a:pPr marR="0" rtl="1"/>
            <a:r>
              <a:rPr lang="ar-SA" b="1" i="0" u="none" strike="noStrike" kern="1400" baseline="0" dirty="0">
                <a:solidFill>
                  <a:srgbClr val="002060"/>
                </a:solidFill>
                <a:cs typeface="B Nazanin" panose="00000400000000000000" pitchFamily="2" charset="-78"/>
              </a:rPr>
              <a:t>رازداری </a:t>
            </a:r>
            <a:r>
              <a:rPr lang="en-US" b="1" i="0" u="none" strike="noStrike" kern="1400" baseline="0" dirty="0">
                <a:solidFill>
                  <a:srgbClr val="002060"/>
                </a:solidFill>
                <a:latin typeface="Times New Roman" panose="02020603050405020304" pitchFamily="18" charset="0"/>
                <a:cs typeface="B Nazanin" panose="00000400000000000000" pitchFamily="2" charset="-78"/>
              </a:rPr>
              <a:t>(Confidentiality)</a:t>
            </a:r>
          </a:p>
        </p:txBody>
      </p:sp>
      <p:sp>
        <p:nvSpPr>
          <p:cNvPr id="3" name="Text Placeholder 2">
            <a:extLst>
              <a:ext uri="{FF2B5EF4-FFF2-40B4-BE49-F238E27FC236}">
                <a16:creationId xmlns:a16="http://schemas.microsoft.com/office/drawing/2014/main" id="{86058FBC-CEC2-42C3-A805-BE68129EA6F3}"/>
              </a:ext>
            </a:extLst>
          </p:cNvPr>
          <p:cNvSpPr>
            <a:spLocks noGrp="1"/>
          </p:cNvSpPr>
          <p:nvPr>
            <p:ph type="body" idx="1"/>
          </p:nvPr>
        </p:nvSpPr>
        <p:spPr/>
        <p:txBody>
          <a:bodyPr>
            <a:normAutofit/>
          </a:bodyPr>
          <a:lstStyle/>
          <a:p>
            <a:pPr marR="0" lvl="0" rtl="1"/>
            <a:r>
              <a:rPr lang="ar-SA" sz="2600" b="0" i="0" u="none" strike="noStrike" baseline="0" dirty="0">
                <a:cs typeface="B Nazanin" panose="00000400000000000000" pitchFamily="2" charset="-78"/>
              </a:rPr>
              <a:t>افراد مورد تحقیق نیز </a:t>
            </a:r>
            <a:r>
              <a:rPr lang="ar-SA" sz="2600" b="1" i="0" u="none" strike="noStrike" baseline="0" dirty="0">
                <a:solidFill>
                  <a:srgbClr val="FF0000"/>
                </a:solidFill>
                <a:cs typeface="B Nazanin" panose="00000400000000000000" pitchFamily="2" charset="-78"/>
              </a:rPr>
              <a:t>حق حفـظ حـریم خـصوصی</a:t>
            </a:r>
            <a:r>
              <a:rPr lang="ar-SA" sz="2600" b="0" i="0" u="none" strike="noStrike" baseline="0" dirty="0">
                <a:solidFill>
                  <a:srgbClr val="FF0000"/>
                </a:solidFill>
                <a:cs typeface="B Nazanin" panose="00000400000000000000" pitchFamily="2" charset="-78"/>
              </a:rPr>
              <a:t> </a:t>
            </a:r>
            <a:r>
              <a:rPr lang="ar-SA" sz="2600" b="0" i="0" u="none" strike="noStrike" baseline="0" dirty="0">
                <a:cs typeface="B Nazanin" panose="00000400000000000000" pitchFamily="2" charset="-78"/>
              </a:rPr>
              <a:t>در مـورد اطلاعـات مربـوط بـه سـلامت شخصیـشان را دارنـد.</a:t>
            </a:r>
          </a:p>
          <a:p>
            <a:pPr marR="0" lvl="0" rtl="1"/>
            <a:r>
              <a:rPr lang="ar-SA" sz="2600" b="0" i="0" u="none" strike="noStrike" baseline="0" dirty="0">
                <a:solidFill>
                  <a:srgbClr val="FF0000"/>
                </a:solidFill>
                <a:cs typeface="B Nazanin" panose="00000400000000000000" pitchFamily="2" charset="-78"/>
              </a:rPr>
              <a:t>تحقیـق نیـاز بـه افـشا </a:t>
            </a:r>
            <a:r>
              <a:rPr lang="ar-SA" sz="2600" b="0" i="0" u="none" strike="noStrike" baseline="0" dirty="0">
                <a:cs typeface="B Nazanin" panose="00000400000000000000" pitchFamily="2" charset="-78"/>
              </a:rPr>
              <a:t>و اعـلام اطلاعـات سـلامت شخـصی افـراد بـه دیگران از جمله مجامع علمی بزرگتر و حتی گـاهی بـه کـل جامعـه را دارد.</a:t>
            </a:r>
            <a:endParaRPr lang="fa-IR" sz="2600" b="0" i="0" u="none" strike="noStrike" baseline="0" dirty="0">
              <a:cs typeface="B Nazanin" panose="00000400000000000000" pitchFamily="2" charset="-78"/>
            </a:endParaRPr>
          </a:p>
          <a:p>
            <a:pPr marR="0" lvl="0" rtl="1"/>
            <a:endParaRPr lang="fa-IR" sz="2600" b="0" i="0" u="none" strike="noStrike" baseline="0" dirty="0">
              <a:cs typeface="B Nazanin" panose="00000400000000000000" pitchFamily="2" charset="-78"/>
            </a:endParaRPr>
          </a:p>
          <a:p>
            <a:pPr marR="0" lvl="0" rtl="1"/>
            <a:r>
              <a:rPr lang="ar-SA" sz="2600" b="0" i="0" u="none" strike="noStrike" baseline="0" dirty="0">
                <a:solidFill>
                  <a:srgbClr val="FF0000"/>
                </a:solidFill>
                <a:cs typeface="B Nazanin" panose="00000400000000000000" pitchFamily="2" charset="-78"/>
              </a:rPr>
              <a:t>بخـاطر حفـظ حریم خصوصی، </a:t>
            </a:r>
            <a:r>
              <a:rPr lang="ar-SA" sz="2600" b="1" i="0" u="none" strike="noStrike" baseline="0" dirty="0">
                <a:solidFill>
                  <a:srgbClr val="FF0000"/>
                </a:solidFill>
                <a:cs typeface="B Nazanin" panose="00000400000000000000" pitchFamily="2" charset="-78"/>
              </a:rPr>
              <a:t>محققین باید اطمینان دهند که </a:t>
            </a:r>
            <a:r>
              <a:rPr lang="ar-SA" sz="2600" b="1" i="0" u="none" strike="noStrike" baseline="0" dirty="0">
                <a:cs typeface="B Nazanin" panose="00000400000000000000" pitchFamily="2" charset="-78"/>
              </a:rPr>
              <a:t>:</a:t>
            </a:r>
          </a:p>
          <a:p>
            <a:pPr marL="971550" marR="10800" lvl="1" indent="-514350">
              <a:buFont typeface="+mj-lt"/>
              <a:buAutoNum type="arabicPeriod"/>
            </a:pPr>
            <a:r>
              <a:rPr lang="ar-SA" sz="2600" b="1" i="0" u="none" strike="noStrike" baseline="0" dirty="0">
                <a:solidFill>
                  <a:srgbClr val="FF0000"/>
                </a:solidFill>
                <a:cs typeface="B Nazanin" panose="00000400000000000000" pitchFamily="2" charset="-78"/>
              </a:rPr>
              <a:t>رضایت آگاهانه</a:t>
            </a:r>
            <a:r>
              <a:rPr lang="ar-SA" sz="2600" b="0" i="0" u="none" strike="noStrike" baseline="0" dirty="0">
                <a:solidFill>
                  <a:srgbClr val="FF0000"/>
                </a:solidFill>
                <a:cs typeface="B Nazanin" panose="00000400000000000000" pitchFamily="2" charset="-78"/>
              </a:rPr>
              <a:t> </a:t>
            </a:r>
            <a:r>
              <a:rPr lang="ar-SA" sz="2600" b="0" i="0" u="none" strike="noStrike" baseline="0" dirty="0">
                <a:cs typeface="B Nazanin" panose="00000400000000000000" pitchFamily="2" charset="-78"/>
              </a:rPr>
              <a:t>را از افراد مورد تحقیق به منظور استفاده از اطلاعات سلامت شخصی ایشان برای مقاصد پژوهشی بدست آورده اند.</a:t>
            </a:r>
          </a:p>
          <a:p>
            <a:pPr marL="971550" lvl="1" indent="-514350">
              <a:buFont typeface="+mj-lt"/>
              <a:buAutoNum type="arabicPeriod"/>
            </a:pPr>
            <a:r>
              <a:rPr lang="ar-SA" sz="2600" b="1" i="0" u="none" strike="noStrike" baseline="0" dirty="0">
                <a:solidFill>
                  <a:srgbClr val="FF0000"/>
                </a:solidFill>
                <a:cs typeface="B Nazanin" panose="00000400000000000000" pitchFamily="2" charset="-78"/>
              </a:rPr>
              <a:t>در مورد استفاده از اطلاعات</a:t>
            </a:r>
            <a:r>
              <a:rPr lang="ar-SA" sz="2600" b="0" i="0" u="none" strike="noStrike" baseline="0" dirty="0">
                <a:solidFill>
                  <a:srgbClr val="FF0000"/>
                </a:solidFill>
                <a:cs typeface="B Nazanin" panose="00000400000000000000" pitchFamily="2" charset="-78"/>
              </a:rPr>
              <a:t> </a:t>
            </a:r>
            <a:r>
              <a:rPr lang="ar-SA" sz="2600" b="0" i="0" u="none" strike="noStrike" baseline="0" dirty="0">
                <a:cs typeface="B Nazanin" panose="00000400000000000000" pitchFamily="2" charset="-78"/>
              </a:rPr>
              <a:t>با افراد بطور کامل صحبت شده است.</a:t>
            </a:r>
          </a:p>
        </p:txBody>
      </p:sp>
    </p:spTree>
    <p:extLst>
      <p:ext uri="{BB962C8B-B14F-4D97-AF65-F5344CB8AC3E}">
        <p14:creationId xmlns:p14="http://schemas.microsoft.com/office/powerpoint/2010/main" val="2949506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AAF4E-2CE8-47A6-87E3-C0F94B83AC76}"/>
              </a:ext>
            </a:extLst>
          </p:cNvPr>
          <p:cNvSpPr>
            <a:spLocks noGrp="1"/>
          </p:cNvSpPr>
          <p:nvPr>
            <p:ph type="title"/>
          </p:nvPr>
        </p:nvSpPr>
        <p:spPr/>
        <p:txBody>
          <a:bodyPr/>
          <a:lstStyle/>
          <a:p>
            <a:pPr marR="0" rtl="1"/>
            <a:r>
              <a:rPr lang="ar-SA" b="1" i="0" u="none" strike="noStrike" kern="1400" baseline="0" dirty="0">
                <a:solidFill>
                  <a:srgbClr val="002060"/>
                </a:solidFill>
                <a:cs typeface="B Nazanin" panose="00000400000000000000" pitchFamily="2" charset="-78"/>
              </a:rPr>
              <a:t>رازداری </a:t>
            </a:r>
            <a:r>
              <a:rPr lang="en-US" b="1" i="0" u="none" strike="noStrike" kern="1400" baseline="0" dirty="0">
                <a:solidFill>
                  <a:srgbClr val="002060"/>
                </a:solidFill>
                <a:latin typeface="Times New Roman" panose="02020603050405020304" pitchFamily="18" charset="0"/>
                <a:cs typeface="B Nazanin" panose="00000400000000000000" pitchFamily="2" charset="-78"/>
              </a:rPr>
              <a:t>(Confidentiality)</a:t>
            </a:r>
          </a:p>
        </p:txBody>
      </p:sp>
      <p:sp>
        <p:nvSpPr>
          <p:cNvPr id="3" name="Text Placeholder 2">
            <a:extLst>
              <a:ext uri="{FF2B5EF4-FFF2-40B4-BE49-F238E27FC236}">
                <a16:creationId xmlns:a16="http://schemas.microsoft.com/office/drawing/2014/main" id="{86058FBC-CEC2-42C3-A805-BE68129EA6F3}"/>
              </a:ext>
            </a:extLst>
          </p:cNvPr>
          <p:cNvSpPr>
            <a:spLocks noGrp="1"/>
          </p:cNvSpPr>
          <p:nvPr>
            <p:ph type="body" idx="1"/>
          </p:nvPr>
        </p:nvSpPr>
        <p:spPr/>
        <p:txBody>
          <a:bodyPr>
            <a:normAutofit/>
          </a:bodyPr>
          <a:lstStyle/>
          <a:p>
            <a:pPr marR="0" lvl="0" rtl="1"/>
            <a:endParaRPr lang="fa-IR" sz="2600" b="1" i="0" u="none" strike="noStrike" baseline="0" dirty="0">
              <a:solidFill>
                <a:srgbClr val="FF0000"/>
              </a:solidFill>
              <a:cs typeface="B Nazanin" panose="00000400000000000000" pitchFamily="2" charset="-78"/>
            </a:endParaRPr>
          </a:p>
          <a:p>
            <a:pPr marR="0" lvl="0" rtl="1"/>
            <a:r>
              <a:rPr lang="ar-SA" sz="2600" b="1" i="0" u="none" strike="noStrike" baseline="0" dirty="0">
                <a:solidFill>
                  <a:srgbClr val="FF0000"/>
                </a:solidFill>
                <a:cs typeface="B Nazanin" panose="00000400000000000000" pitchFamily="2" charset="-78"/>
              </a:rPr>
              <a:t>طبق یک قانون کلی</a:t>
            </a:r>
            <a:r>
              <a:rPr lang="ar-SA" sz="2600" b="0" i="0" u="none" strike="noStrike" baseline="0" dirty="0">
                <a:solidFill>
                  <a:srgbClr val="FF0000"/>
                </a:solidFill>
                <a:cs typeface="B Nazanin" panose="00000400000000000000" pitchFamily="2" charset="-78"/>
              </a:rPr>
              <a:t>:</a:t>
            </a:r>
          </a:p>
          <a:p>
            <a:pPr marL="1371600" marR="10800" lvl="2" indent="-457200">
              <a:buFont typeface="+mj-lt"/>
              <a:buAutoNum type="arabicPeriod"/>
            </a:pPr>
            <a:r>
              <a:rPr lang="ar-SA" sz="2600" b="0" i="0" u="none" strike="noStrike" baseline="0" dirty="0">
                <a:cs typeface="B Nazanin" panose="00000400000000000000" pitchFamily="2" charset="-78"/>
              </a:rPr>
              <a:t>اطلاعات باید </a:t>
            </a:r>
            <a:r>
              <a:rPr lang="ar-SA" sz="2600" b="0" i="0" u="none" strike="noStrike" baseline="0" dirty="0">
                <a:solidFill>
                  <a:srgbClr val="FF0000"/>
                </a:solidFill>
                <a:cs typeface="B Nazanin" panose="00000400000000000000" pitchFamily="2" charset="-78"/>
              </a:rPr>
              <a:t>غیر قابل شناسایی </a:t>
            </a:r>
            <a:r>
              <a:rPr lang="ar-SA" sz="2600" b="0" i="0" u="none" strike="noStrike" baseline="0" dirty="0">
                <a:cs typeface="B Nazanin" panose="00000400000000000000" pitchFamily="2" charset="-78"/>
              </a:rPr>
              <a:t>شود.</a:t>
            </a:r>
          </a:p>
          <a:p>
            <a:pPr marL="1371600" lvl="2" indent="-457200">
              <a:buFont typeface="+mj-lt"/>
              <a:buAutoNum type="arabicPeriod"/>
            </a:pPr>
            <a:r>
              <a:rPr lang="ar-SA" sz="2600" b="0" i="0" u="none" strike="noStrike" baseline="0" dirty="0">
                <a:cs typeface="B Nazanin" panose="00000400000000000000" pitchFamily="2" charset="-78"/>
              </a:rPr>
              <a:t>اطلاعات باید بصورت</a:t>
            </a:r>
            <a:r>
              <a:rPr lang="ar-SA" sz="2600" b="0" i="0" u="none" strike="noStrike" baseline="0" dirty="0">
                <a:solidFill>
                  <a:srgbClr val="FF0000"/>
                </a:solidFill>
                <a:cs typeface="B Nazanin" panose="00000400000000000000" pitchFamily="2" charset="-78"/>
              </a:rPr>
              <a:t> امن ذخیـره</a:t>
            </a:r>
            <a:r>
              <a:rPr lang="ar-SA" sz="2600" b="0" i="0" u="none" strike="noStrike" baseline="0" dirty="0">
                <a:cs typeface="B Nazanin" panose="00000400000000000000" pitchFamily="2" charset="-78"/>
              </a:rPr>
              <a:t> شود.</a:t>
            </a:r>
          </a:p>
          <a:p>
            <a:pPr marL="1371600" lvl="2" indent="-457200">
              <a:buFont typeface="+mj-lt"/>
              <a:buAutoNum type="arabicPeriod"/>
            </a:pPr>
            <a:r>
              <a:rPr lang="ar-SA" sz="2600" b="0" i="0" u="none" strike="noStrike" baseline="0" dirty="0">
                <a:cs typeface="B Nazanin" panose="00000400000000000000" pitchFamily="2" charset="-78"/>
              </a:rPr>
              <a:t>اطلاعات باید تحـت شـرایط ا</a:t>
            </a:r>
            <a:r>
              <a:rPr lang="ar-SA" sz="2600" b="0" i="0" u="none" strike="noStrike" baseline="0" dirty="0">
                <a:solidFill>
                  <a:srgbClr val="FF0000"/>
                </a:solidFill>
                <a:cs typeface="B Nazanin" panose="00000400000000000000" pitchFamily="2" charset="-78"/>
              </a:rPr>
              <a:t>یمن منتقل </a:t>
            </a:r>
            <a:r>
              <a:rPr lang="ar-SA" sz="2600" b="0" i="0" u="none" strike="noStrike" baseline="0" dirty="0">
                <a:cs typeface="B Nazanin" panose="00000400000000000000" pitchFamily="2" charset="-78"/>
              </a:rPr>
              <a:t>شوند.</a:t>
            </a:r>
          </a:p>
          <a:p>
            <a:pPr marR="0" lvl="0" rtl="1"/>
            <a:endParaRPr lang="ar-SA" sz="2600" b="0" i="0" u="none" strike="noStrike" baseline="0" dirty="0">
              <a:solidFill>
                <a:srgbClr val="FF0000"/>
              </a:solidFill>
              <a:cs typeface="B Nazanin" panose="00000400000000000000" pitchFamily="2" charset="-78"/>
            </a:endParaRPr>
          </a:p>
        </p:txBody>
      </p:sp>
    </p:spTree>
    <p:extLst>
      <p:ext uri="{BB962C8B-B14F-4D97-AF65-F5344CB8AC3E}">
        <p14:creationId xmlns:p14="http://schemas.microsoft.com/office/powerpoint/2010/main" val="33798869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DE89-1AB1-4621-8FA2-5F1A244B37F2}"/>
              </a:ext>
            </a:extLst>
          </p:cNvPr>
          <p:cNvSpPr>
            <a:spLocks noGrp="1"/>
          </p:cNvSpPr>
          <p:nvPr>
            <p:ph type="title"/>
          </p:nvPr>
        </p:nvSpPr>
        <p:spPr>
          <a:xfrm>
            <a:off x="838200" y="365125"/>
            <a:ext cx="10515600" cy="942975"/>
          </a:xfrm>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تعارض نقشها </a:t>
            </a:r>
            <a:r>
              <a:rPr lang="en-US" b="1" i="0" u="none" strike="noStrike" kern="1400" baseline="0" dirty="0">
                <a:solidFill>
                  <a:srgbClr val="002060"/>
                </a:solidFill>
                <a:latin typeface="Times New Roman" panose="02020603050405020304" pitchFamily="18" charset="0"/>
                <a:cs typeface="B Nazanin" panose="00000400000000000000" pitchFamily="2" charset="-78"/>
              </a:rPr>
              <a:t>(Conflict of Roles)</a:t>
            </a:r>
          </a:p>
        </p:txBody>
      </p:sp>
      <p:sp>
        <p:nvSpPr>
          <p:cNvPr id="3" name="Text Placeholder 2">
            <a:extLst>
              <a:ext uri="{FF2B5EF4-FFF2-40B4-BE49-F238E27FC236}">
                <a16:creationId xmlns:a16="http://schemas.microsoft.com/office/drawing/2014/main" id="{45ED8B7D-7DE7-4F18-827C-20723417275C}"/>
              </a:ext>
            </a:extLst>
          </p:cNvPr>
          <p:cNvSpPr>
            <a:spLocks noGrp="1"/>
          </p:cNvSpPr>
          <p:nvPr>
            <p:ph type="body" idx="1"/>
          </p:nvPr>
        </p:nvSpPr>
        <p:spPr>
          <a:xfrm>
            <a:off x="838200" y="1549400"/>
            <a:ext cx="10515600" cy="4627563"/>
          </a:xfrm>
        </p:spPr>
        <p:txBody>
          <a:bodyPr/>
          <a:lstStyle/>
          <a:p>
            <a:pPr marR="0" lvl="0" rtl="1"/>
            <a:r>
              <a:rPr lang="ar-SA" b="0" i="0" u="none" strike="noStrike" baseline="0" dirty="0">
                <a:cs typeface="B Nazanin" panose="00000400000000000000" pitchFamily="2" charset="-78"/>
              </a:rPr>
              <a:t>پیشتر اشاره شد که نقش پزشک در ارتباط پزشک-بیمار با نقش محقق در ارتباط محقق- آزمودنی متفاوت است، حتی اگر پزشک و محقق، یک نفر باشـند.</a:t>
            </a:r>
          </a:p>
          <a:p>
            <a:pPr marR="0" lvl="0" rtl="1"/>
            <a:r>
              <a:rPr lang="ar-SA" b="0" i="0" u="none" strike="noStrike" baseline="0" dirty="0">
                <a:cs typeface="B Nazanin" panose="00000400000000000000" pitchFamily="2" charset="-78"/>
              </a:rPr>
              <a:t> </a:t>
            </a:r>
            <a:r>
              <a:rPr lang="ar-SA" b="0" i="0" u="none" strike="noStrike" baseline="0" dirty="0">
                <a:cs typeface="B Titr" panose="00000700000000000000" pitchFamily="2" charset="-78"/>
              </a:rPr>
              <a:t>بنـد </a:t>
            </a:r>
            <a:r>
              <a:rPr lang="fa-IR" b="0" i="0" u="none" strike="noStrike" baseline="0" dirty="0">
                <a:cs typeface="B Titr" panose="00000700000000000000" pitchFamily="2" charset="-78"/>
              </a:rPr>
              <a:t>14 </a:t>
            </a:r>
            <a:r>
              <a:rPr lang="en-US" b="0" i="0" u="none" strike="noStrike" baseline="0" dirty="0">
                <a:cs typeface="B Titr" panose="00000700000000000000" pitchFamily="2" charset="-78"/>
              </a:rPr>
              <a:t> </a:t>
            </a:r>
            <a:r>
              <a:rPr lang="ar-SA" b="0" i="0" u="none" strike="noStrike" baseline="0" dirty="0">
                <a:cs typeface="B Nazanin" panose="00000400000000000000" pitchFamily="2" charset="-78"/>
              </a:rPr>
              <a:t>بیانیه هلسینکی، مشخص نموده که در چنین مـواردی ، </a:t>
            </a:r>
            <a:r>
              <a:rPr lang="ar-SA" b="1" i="0" u="none" strike="noStrike" baseline="0" dirty="0">
                <a:solidFill>
                  <a:srgbClr val="FF0000"/>
                </a:solidFill>
                <a:cs typeface="B Nazanin" panose="00000400000000000000" pitchFamily="2" charset="-78"/>
              </a:rPr>
              <a:t>نقـش پزشـک بایـد مقـدم باشد</a:t>
            </a:r>
            <a:r>
              <a:rPr lang="ar-SA" b="1" i="0" u="none" strike="noStrike" baseline="0" dirty="0">
                <a:cs typeface="B Nazanin" panose="00000400000000000000" pitchFamily="2" charset="-78"/>
              </a:rPr>
              <a:t>.</a:t>
            </a:r>
            <a:r>
              <a:rPr lang="ar-SA" b="0" i="0" u="none" strike="noStrike" baseline="0" dirty="0">
                <a:cs typeface="B Nazanin" panose="00000400000000000000" pitchFamily="2" charset="-78"/>
              </a:rPr>
              <a:t> </a:t>
            </a:r>
            <a:endParaRPr lang="fa-IR" b="0" i="0" u="none" strike="noStrike" baseline="0" dirty="0">
              <a:cs typeface="B Nazanin" panose="00000400000000000000" pitchFamily="2" charset="-78"/>
            </a:endParaRPr>
          </a:p>
          <a:p>
            <a:pPr marR="0" lvl="0" rtl="1"/>
            <a:r>
              <a:rPr lang="ar-SA" b="0" i="0" u="none" strike="noStrike" baseline="0" dirty="0">
                <a:cs typeface="B Nazanin" panose="00000400000000000000" pitchFamily="2" charset="-78"/>
              </a:rPr>
              <a:t>این بدان معناست که پزشک در صـورتی کـه </a:t>
            </a:r>
            <a:r>
              <a:rPr lang="ar-SA" i="0" u="none" strike="noStrike" baseline="0" dirty="0">
                <a:solidFill>
                  <a:srgbClr val="FF0000"/>
                </a:solidFill>
                <a:cs typeface="B Nazanin" panose="00000400000000000000" pitchFamily="2" charset="-78"/>
              </a:rPr>
              <a:t>درمـان جـاری </a:t>
            </a:r>
            <a:r>
              <a:rPr lang="ar-SA" b="0" i="0" u="none" strike="noStrike" baseline="0" dirty="0">
                <a:cs typeface="B Nazanin" panose="00000400000000000000" pitchFamily="2" charset="-78"/>
              </a:rPr>
              <a:t>بنظـر روی بیمـار</a:t>
            </a:r>
            <a:r>
              <a:rPr lang="ar-SA" b="0" i="0" u="none" strike="noStrike" baseline="0" dirty="0">
                <a:solidFill>
                  <a:srgbClr val="FF0000"/>
                </a:solidFill>
                <a:cs typeface="B Nazanin" panose="00000400000000000000" pitchFamily="2" charset="-78"/>
              </a:rPr>
              <a:t> مـوثر </a:t>
            </a:r>
            <a:r>
              <a:rPr lang="ar-SA" b="0" i="0" u="none" strike="noStrike" baseline="0" dirty="0">
                <a:cs typeface="B Nazanin" panose="00000400000000000000" pitchFamily="2" charset="-78"/>
              </a:rPr>
              <a:t>است و برای تحقیق نیاز به گروه بندی تصادفی بیمار بین گروههای با درمان متفاوت و/یا پلاسبو (دارونما) باشد، </a:t>
            </a:r>
            <a:r>
              <a:rPr lang="ar-SA" b="1" i="0" u="none" strike="noStrike" baseline="0" dirty="0">
                <a:solidFill>
                  <a:srgbClr val="FF0000"/>
                </a:solidFill>
                <a:cs typeface="B Nazanin" panose="00000400000000000000" pitchFamily="2" charset="-78"/>
              </a:rPr>
              <a:t>باید آماده باشد که </a:t>
            </a:r>
            <a:r>
              <a:rPr lang="ar-SA" b="1" i="0" u="sng" strike="noStrike" baseline="0" dirty="0">
                <a:solidFill>
                  <a:srgbClr val="FF0000"/>
                </a:solidFill>
                <a:cs typeface="B Nazanin" panose="00000400000000000000" pitchFamily="2" charset="-78"/>
              </a:rPr>
              <a:t>شرکت نکردن</a:t>
            </a:r>
            <a:r>
              <a:rPr lang="ar-SA" b="1" i="0" u="none" strike="noStrike" baseline="0" dirty="0">
                <a:solidFill>
                  <a:srgbClr val="FF0000"/>
                </a:solidFill>
                <a:cs typeface="B Nazanin" panose="00000400000000000000" pitchFamily="2" charset="-78"/>
              </a:rPr>
              <a:t> در پروژه تحقیقاتی را بـه بیمـار توصیه کند</a:t>
            </a:r>
            <a:r>
              <a:rPr lang="ar-SA" b="0" i="0" u="none" strike="noStrike" baseline="0" dirty="0">
                <a:solidFill>
                  <a:srgbClr val="FF0000"/>
                </a:solidFill>
                <a:cs typeface="B Nazanin" panose="00000400000000000000" pitchFamily="2" charset="-78"/>
              </a:rPr>
              <a:t>. </a:t>
            </a:r>
            <a:endParaRPr lang="fa-IR" b="0" i="0" u="none" strike="noStrike" baseline="0" dirty="0">
              <a:solidFill>
                <a:srgbClr val="FF0000"/>
              </a:solidFill>
              <a:cs typeface="B Nazanin" panose="00000400000000000000" pitchFamily="2" charset="-78"/>
            </a:endParaRPr>
          </a:p>
          <a:p>
            <a:pPr marR="0" lvl="0" rtl="1"/>
            <a:endParaRPr lang="ar-SA" sz="1800" b="0" i="0" u="none" strike="noStrike" baseline="0" dirty="0">
              <a:cs typeface="B Nazanin" panose="00000400000000000000" pitchFamily="2" charset="-78"/>
            </a:endParaRPr>
          </a:p>
          <a:p>
            <a:pPr marR="0" lvl="0" rtl="1"/>
            <a:r>
              <a:rPr lang="ar-SA" b="0" i="0" u="none" strike="noStrike" baseline="0" dirty="0">
                <a:cs typeface="B Nazanin" panose="00000400000000000000" pitchFamily="2" charset="-78"/>
              </a:rPr>
              <a:t>تنها در صورتی که بنابه </a:t>
            </a:r>
            <a:r>
              <a:rPr lang="ar-SA" b="1" i="0" u="none" strike="noStrike" baseline="0" dirty="0">
                <a:solidFill>
                  <a:srgbClr val="FF0000"/>
                </a:solidFill>
                <a:cs typeface="B Nazanin" panose="00000400000000000000" pitchFamily="2" charset="-78"/>
              </a:rPr>
              <a:t>دلایل محکم علمی، معلوم نباشد</a:t>
            </a:r>
            <a:r>
              <a:rPr lang="ar-SA" b="0" i="0" u="none" strike="noStrike" baseline="0" dirty="0">
                <a:solidFill>
                  <a:srgbClr val="FF0000"/>
                </a:solidFill>
                <a:cs typeface="B Nazanin" panose="00000400000000000000" pitchFamily="2" charset="-78"/>
              </a:rPr>
              <a:t> که آیا </a:t>
            </a:r>
            <a:r>
              <a:rPr lang="ar-SA" b="0" i="0" u="none" strike="noStrike" baseline="0" dirty="0">
                <a:cs typeface="B Nazanin" panose="00000400000000000000" pitchFamily="2" charset="-78"/>
              </a:rPr>
              <a:t>درمان حال حاضر بیمار به اندازه ی درمان جدیداً پیشنهاد شده و یا حتی به انـدازه پلاسـبو مناسـب است یا نه، پزشک می تواند</a:t>
            </a:r>
            <a:r>
              <a:rPr lang="ar-SA" b="0" i="0" u="none" strike="noStrike" baseline="0" dirty="0">
                <a:solidFill>
                  <a:srgbClr val="FF0000"/>
                </a:solidFill>
                <a:cs typeface="B Nazanin" panose="00000400000000000000" pitchFamily="2" charset="-78"/>
              </a:rPr>
              <a:t> </a:t>
            </a:r>
            <a:r>
              <a:rPr lang="ar-SA" b="1" i="0" u="none" strike="noStrike" baseline="0" dirty="0">
                <a:solidFill>
                  <a:srgbClr val="FF0000"/>
                </a:solidFill>
                <a:cs typeface="B Nazanin" panose="00000400000000000000" pitchFamily="2" charset="-78"/>
              </a:rPr>
              <a:t>شرکت در طرح تحقیقاتی را از بیمار بخواهد</a:t>
            </a:r>
            <a:r>
              <a:rPr lang="fa-IR" b="1" dirty="0">
                <a:solidFill>
                  <a:srgbClr val="FF0000"/>
                </a:solidFill>
              </a:rPr>
              <a:t>.</a:t>
            </a:r>
            <a:r>
              <a:rPr lang="en-US" b="1" i="0" u="none" strike="noStrike" baseline="0" dirty="0">
                <a:solidFill>
                  <a:srgbClr val="FF0000"/>
                </a:solidFill>
                <a:cs typeface="B Nazanin" panose="00000400000000000000" pitchFamily="2" charset="-78"/>
              </a:rPr>
              <a:t> </a:t>
            </a:r>
            <a:endParaRPr lang="ar-SA" b="1" i="0" u="none" strike="noStrike" baseline="0" dirty="0">
              <a:solidFill>
                <a:srgbClr val="FF0000"/>
              </a:solidFill>
              <a:cs typeface="B Nazanin" panose="00000400000000000000" pitchFamily="2" charset="-78"/>
            </a:endParaRPr>
          </a:p>
        </p:txBody>
      </p:sp>
    </p:spTree>
    <p:extLst>
      <p:ext uri="{BB962C8B-B14F-4D97-AF65-F5344CB8AC3E}">
        <p14:creationId xmlns:p14="http://schemas.microsoft.com/office/powerpoint/2010/main" val="18389722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41FE-2740-41AF-92BB-81CE39404FFB}"/>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استفاده از دارونما  </a:t>
            </a:r>
            <a:r>
              <a:rPr lang="en-US" b="1" i="0" u="none" strike="noStrike" kern="1400" baseline="0" dirty="0">
                <a:solidFill>
                  <a:srgbClr val="002060"/>
                </a:solidFill>
                <a:latin typeface="Times New Roman" panose="02020603050405020304" pitchFamily="18" charset="0"/>
                <a:cs typeface="B Nazanin" panose="00000400000000000000" pitchFamily="2" charset="-78"/>
              </a:rPr>
              <a:t>(Use of Placebo)</a:t>
            </a:r>
          </a:p>
        </p:txBody>
      </p:sp>
      <p:sp>
        <p:nvSpPr>
          <p:cNvPr id="3" name="Text Placeholder 2">
            <a:extLst>
              <a:ext uri="{FF2B5EF4-FFF2-40B4-BE49-F238E27FC236}">
                <a16:creationId xmlns:a16="http://schemas.microsoft.com/office/drawing/2014/main" id="{3D5C9A25-015D-40DD-A301-5BFCB7F5C9DF}"/>
              </a:ext>
            </a:extLst>
          </p:cNvPr>
          <p:cNvSpPr>
            <a:spLocks noGrp="1"/>
          </p:cNvSpPr>
          <p:nvPr>
            <p:ph type="body" idx="1"/>
          </p:nvPr>
        </p:nvSpPr>
        <p:spPr/>
        <p:txBody>
          <a:bodyPr>
            <a:normAutofit lnSpcReduction="10000"/>
          </a:bodyPr>
          <a:lstStyle/>
          <a:p>
            <a:pPr marR="0" lvl="0" rtl="1"/>
            <a:r>
              <a:rPr lang="fa-IR" sz="2600" b="0" i="0" u="none" strike="noStrike" baseline="0" dirty="0">
                <a:cs typeface="B Nazanin" panose="00000400000000000000" pitchFamily="2" charset="-78"/>
              </a:rPr>
              <a:t>طبق </a:t>
            </a:r>
            <a:r>
              <a:rPr lang="fa-IR" sz="2600" b="0" i="0" u="none" strike="noStrike" baseline="0" dirty="0">
                <a:cs typeface="B Titr" panose="00000700000000000000" pitchFamily="2" charset="-78"/>
              </a:rPr>
              <a:t>بند 33 </a:t>
            </a:r>
            <a:r>
              <a:rPr lang="fa-IR" sz="2600" b="0" i="0" u="none" strike="noStrike" baseline="0" dirty="0">
                <a:cs typeface="B Nazanin" panose="00000400000000000000" pitchFamily="2" charset="-78"/>
              </a:rPr>
              <a:t>بیانیه هلسینکی مزایا، خطرات، بارمالی و اثر بخشی یک </a:t>
            </a:r>
            <a:r>
              <a:rPr lang="fa-IR" sz="2600" b="0" i="0" u="none" strike="noStrike" baseline="0" dirty="0">
                <a:solidFill>
                  <a:srgbClr val="FF0000"/>
                </a:solidFill>
                <a:cs typeface="B Nazanin" panose="00000400000000000000" pitchFamily="2" charset="-78"/>
              </a:rPr>
              <a:t>مداخله جدید </a:t>
            </a:r>
            <a:r>
              <a:rPr lang="fa-IR" sz="2600" b="0" i="0" u="none" strike="noStrike" baseline="0" dirty="0">
                <a:cs typeface="B Nazanin" panose="00000400000000000000" pitchFamily="2" charset="-78"/>
              </a:rPr>
              <a:t>باید در </a:t>
            </a:r>
            <a:r>
              <a:rPr lang="fa-IR" sz="2600" b="0" i="0" u="none" strike="noStrike" baseline="0" dirty="0">
                <a:solidFill>
                  <a:srgbClr val="FF0000"/>
                </a:solidFill>
                <a:cs typeface="B Nazanin" panose="00000400000000000000" pitchFamily="2" charset="-78"/>
              </a:rPr>
              <a:t>برابر بهترین مداخله (های) اثبات شده آزمایش شود ، مگر در شرایط زیر</a:t>
            </a:r>
            <a:r>
              <a:rPr lang="en-US" sz="2600" b="0" i="0" u="none" strike="noStrike" baseline="0" dirty="0">
                <a:solidFill>
                  <a:srgbClr val="FF0000"/>
                </a:solidFill>
                <a:cs typeface="B Nazanin" panose="00000400000000000000" pitchFamily="2" charset="-78"/>
              </a:rPr>
              <a:t>:</a:t>
            </a:r>
          </a:p>
          <a:p>
            <a:pPr marL="971550" lvl="1" indent="-514350">
              <a:buFont typeface="+mj-lt"/>
              <a:buAutoNum type="arabicPeriod"/>
            </a:pPr>
            <a:r>
              <a:rPr lang="fa-IR" sz="2600" b="0" i="0" u="none" strike="noStrike" baseline="0" dirty="0">
                <a:cs typeface="B Nazanin" panose="00000400000000000000" pitchFamily="2" charset="-78"/>
              </a:rPr>
              <a:t>در مواردی که </a:t>
            </a:r>
            <a:r>
              <a:rPr lang="fa-IR" sz="2600" b="0" i="0" u="none" strike="noStrike" baseline="0" dirty="0">
                <a:solidFill>
                  <a:srgbClr val="FF0000"/>
                </a:solidFill>
                <a:cs typeface="B Nazanin" panose="00000400000000000000" pitchFamily="2" charset="-78"/>
              </a:rPr>
              <a:t>هیچ مداخله اثبات شده ای، وجود نداشته باشد</a:t>
            </a:r>
            <a:r>
              <a:rPr lang="fa-IR" sz="2600" b="0" i="0" u="none" strike="noStrike" baseline="0" dirty="0">
                <a:cs typeface="B Nazanin" panose="00000400000000000000" pitchFamily="2" charset="-78"/>
              </a:rPr>
              <a:t>، استفاده از دارونما یا عدم مداخله قابل قبول است. ( یعنی درمان ثابت شده نداشته باشیم)</a:t>
            </a:r>
          </a:p>
          <a:p>
            <a:pPr marL="971550" lvl="1" indent="-514350">
              <a:buFont typeface="+mj-lt"/>
              <a:buAutoNum type="arabicPeriod"/>
            </a:pPr>
            <a:r>
              <a:rPr lang="fa-IR" sz="2600" b="0" i="0" u="none" strike="noStrike" baseline="0" dirty="0">
                <a:cs typeface="B Nazanin" panose="00000400000000000000" pitchFamily="2" charset="-78"/>
              </a:rPr>
              <a:t>در مواردی که به دلایل متدولوژیک قانع کننده و کاملاً علمی ، </a:t>
            </a:r>
            <a:r>
              <a:rPr lang="fa-IR" sz="2600" b="0" i="0" u="none" strike="noStrike" baseline="0" dirty="0">
                <a:solidFill>
                  <a:srgbClr val="FF0000"/>
                </a:solidFill>
                <a:cs typeface="B Nazanin" panose="00000400000000000000" pitchFamily="2" charset="-78"/>
              </a:rPr>
              <a:t>استفاده از هرگونه مداخله ای کمتر از بهترین روش اثبات شده، موثر باشد </a:t>
            </a:r>
            <a:r>
              <a:rPr lang="fa-IR" sz="2600" b="0" i="0" u="none" strike="noStrike" baseline="0" dirty="0">
                <a:cs typeface="B Nazanin" panose="00000400000000000000" pitchFamily="2" charset="-78"/>
              </a:rPr>
              <a:t>در اینصورت  استفاده از دارونما یا عدم مداخله برای تعیین اثر بخشی یا ایمنی مداخله </a:t>
            </a:r>
            <a:r>
              <a:rPr lang="fa-IR" sz="2600" b="0" i="0" u="none" strike="noStrike" baseline="0" dirty="0">
                <a:solidFill>
                  <a:srgbClr val="FF0000"/>
                </a:solidFill>
                <a:cs typeface="B Nazanin" panose="00000400000000000000" pitchFamily="2" charset="-78"/>
              </a:rPr>
              <a:t>ضروری</a:t>
            </a:r>
            <a:r>
              <a:rPr lang="fa-IR" sz="2600" b="0" i="0" u="none" strike="noStrike" baseline="0" dirty="0">
                <a:cs typeface="B Nazanin" panose="00000400000000000000" pitchFamily="2" charset="-78"/>
              </a:rPr>
              <a:t> است</a:t>
            </a:r>
            <a:r>
              <a:rPr lang="en-US" sz="2600" b="0" i="0" u="none" strike="noStrike" baseline="0" dirty="0">
                <a:cs typeface="B Nazanin" panose="00000400000000000000" pitchFamily="2" charset="-78"/>
              </a:rPr>
              <a:t>.</a:t>
            </a:r>
            <a:r>
              <a:rPr lang="fa-IR" sz="2600" b="0" i="0" u="none" strike="noStrike" baseline="0" dirty="0">
                <a:cs typeface="B Nazanin" panose="00000400000000000000" pitchFamily="2" charset="-78"/>
              </a:rPr>
              <a:t>( یعنی درمان ثابت شده داریم اما دلیل خوب برای مداخله جدید هم داریم)</a:t>
            </a:r>
            <a:endParaRPr lang="en-US" sz="2600" b="0" i="0" u="none" strike="noStrike" baseline="0" dirty="0">
              <a:cs typeface="B Nazanin" panose="00000400000000000000" pitchFamily="2" charset="-78"/>
            </a:endParaRPr>
          </a:p>
          <a:p>
            <a:pPr marL="457200" lvl="1" indent="0">
              <a:buNone/>
            </a:pPr>
            <a:endParaRPr lang="fa-IR" sz="2600" b="0" i="0" u="none" strike="noStrike" baseline="0" dirty="0">
              <a:cs typeface="B Nazanin" panose="00000400000000000000" pitchFamily="2" charset="-78"/>
            </a:endParaRPr>
          </a:p>
          <a:p>
            <a:r>
              <a:rPr lang="fa-IR" sz="2600" b="0" i="0" u="none" strike="noStrike" baseline="0" dirty="0">
                <a:cs typeface="B Nazanin" panose="00000400000000000000" pitchFamily="2" charset="-78"/>
              </a:rPr>
              <a:t>در بیمارانی که دریافت هر مداخله نسبت به </a:t>
            </a:r>
            <a:r>
              <a:rPr lang="fa-IR" sz="2600" b="0" i="0" u="none" strike="noStrike" baseline="0" dirty="0">
                <a:solidFill>
                  <a:srgbClr val="FF0000"/>
                </a:solidFill>
                <a:cs typeface="B Nazanin" panose="00000400000000000000" pitchFamily="2" charset="-78"/>
              </a:rPr>
              <a:t>بهترین مداخله اثبات شده، </a:t>
            </a:r>
            <a:r>
              <a:rPr lang="fa-IR" sz="2600" dirty="0"/>
              <a:t>کمتر </a:t>
            </a:r>
            <a:r>
              <a:rPr lang="fa-IR" sz="2600" b="0" i="0" u="none" strike="noStrike" baseline="0" dirty="0">
                <a:solidFill>
                  <a:srgbClr val="FF0000"/>
                </a:solidFill>
                <a:cs typeface="B Nazanin" panose="00000400000000000000" pitchFamily="2" charset="-78"/>
              </a:rPr>
              <a:t>موثر باشد، </a:t>
            </a:r>
            <a:r>
              <a:rPr lang="fa-IR" sz="2600" b="0" i="0" u="none" strike="noStrike" baseline="0" dirty="0">
                <a:cs typeface="B Nazanin" panose="00000400000000000000" pitchFamily="2" charset="-78"/>
              </a:rPr>
              <a:t>در اینصورت دارونما یا عدم مداخله </a:t>
            </a:r>
            <a:r>
              <a:rPr lang="fa-IR" sz="2600" b="0" i="0" u="none" strike="noStrike" baseline="0" dirty="0">
                <a:solidFill>
                  <a:srgbClr val="FF0000"/>
                </a:solidFill>
                <a:cs typeface="B Nazanin" panose="00000400000000000000" pitchFamily="2" charset="-78"/>
              </a:rPr>
              <a:t>نبایستی</a:t>
            </a:r>
            <a:r>
              <a:rPr lang="fa-IR" sz="2600" b="0" i="0" u="none" strike="noStrike" baseline="0" dirty="0">
                <a:cs typeface="B Nazanin" panose="00000400000000000000" pitchFamily="2" charset="-78"/>
              </a:rPr>
              <a:t> در نظر قرار گیرد چرا که خطر اضافی جدی و عوارض غیر قابل برگشت به علت عدم دریافت بهترین مداخله اثبات شده می تواند ایجاد شود.</a:t>
            </a:r>
          </a:p>
        </p:txBody>
      </p:sp>
    </p:spTree>
    <p:extLst>
      <p:ext uri="{BB962C8B-B14F-4D97-AF65-F5344CB8AC3E}">
        <p14:creationId xmlns:p14="http://schemas.microsoft.com/office/powerpoint/2010/main" val="249369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4C14-EABC-CDD4-E4F1-9B072B17ED6F}"/>
              </a:ext>
            </a:extLst>
          </p:cNvPr>
          <p:cNvSpPr>
            <a:spLocks noGrp="1"/>
          </p:cNvSpPr>
          <p:nvPr>
            <p:ph type="title"/>
          </p:nvPr>
        </p:nvSpPr>
        <p:spPr/>
        <p:txBody>
          <a:bodyPr/>
          <a:lstStyle/>
          <a:p>
            <a:endParaRPr lang="fa-IR"/>
          </a:p>
        </p:txBody>
      </p:sp>
      <p:pic>
        <p:nvPicPr>
          <p:cNvPr id="4" name="Picture 3">
            <a:extLst>
              <a:ext uri="{FF2B5EF4-FFF2-40B4-BE49-F238E27FC236}">
                <a16:creationId xmlns:a16="http://schemas.microsoft.com/office/drawing/2014/main" id="{001521A5-C84C-67B2-BF22-F8E9E9FD785D}"/>
              </a:ext>
            </a:extLst>
          </p:cNvPr>
          <p:cNvPicPr>
            <a:picLocks noChangeAspect="1"/>
          </p:cNvPicPr>
          <p:nvPr/>
        </p:nvPicPr>
        <p:blipFill>
          <a:blip r:embed="rId2"/>
          <a:stretch>
            <a:fillRect/>
          </a:stretch>
        </p:blipFill>
        <p:spPr>
          <a:xfrm>
            <a:off x="1524000" y="1892060"/>
            <a:ext cx="7645879" cy="3822940"/>
          </a:xfrm>
          <a:prstGeom prst="rect">
            <a:avLst/>
          </a:prstGeom>
        </p:spPr>
      </p:pic>
      <p:sp>
        <p:nvSpPr>
          <p:cNvPr id="3" name="Text Placeholder 2">
            <a:extLst>
              <a:ext uri="{FF2B5EF4-FFF2-40B4-BE49-F238E27FC236}">
                <a16:creationId xmlns:a16="http://schemas.microsoft.com/office/drawing/2014/main" id="{D155AB08-E767-CDA5-D4F0-FEA03B4BCFC7}"/>
              </a:ext>
            </a:extLst>
          </p:cNvPr>
          <p:cNvSpPr>
            <a:spLocks noGrp="1"/>
          </p:cNvSpPr>
          <p:nvPr>
            <p:ph type="body" idx="1"/>
          </p:nvPr>
        </p:nvSpPr>
        <p:spPr/>
        <p:txBody>
          <a:bodyPr/>
          <a:lstStyle/>
          <a:p>
            <a:endParaRPr lang="fa-IR" dirty="0"/>
          </a:p>
        </p:txBody>
      </p:sp>
    </p:spTree>
    <p:extLst>
      <p:ext uri="{BB962C8B-B14F-4D97-AF65-F5344CB8AC3E}">
        <p14:creationId xmlns:p14="http://schemas.microsoft.com/office/powerpoint/2010/main" val="20041067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FCA2-E8BA-A383-0033-96B46C0459B6}"/>
              </a:ext>
            </a:extLst>
          </p:cNvPr>
          <p:cNvSpPr>
            <a:spLocks noGrp="1"/>
          </p:cNvSpPr>
          <p:nvPr>
            <p:ph type="title"/>
          </p:nvPr>
        </p:nvSpPr>
        <p:spPr/>
        <p:txBody>
          <a:bodyPr/>
          <a:lstStyle/>
          <a:p>
            <a:r>
              <a:rPr lang="fa-IR" dirty="0"/>
              <a:t>دارونما</a:t>
            </a:r>
          </a:p>
        </p:txBody>
      </p:sp>
      <p:sp>
        <p:nvSpPr>
          <p:cNvPr id="3" name="Text Placeholder 2">
            <a:extLst>
              <a:ext uri="{FF2B5EF4-FFF2-40B4-BE49-F238E27FC236}">
                <a16:creationId xmlns:a16="http://schemas.microsoft.com/office/drawing/2014/main" id="{5E3FB9B1-06A0-C1D3-D7D1-8E1F048EA4AC}"/>
              </a:ext>
            </a:extLst>
          </p:cNvPr>
          <p:cNvSpPr>
            <a:spLocks noGrp="1"/>
          </p:cNvSpPr>
          <p:nvPr>
            <p:ph type="body" idx="1"/>
          </p:nvPr>
        </p:nvSpPr>
        <p:spPr/>
        <p:txBody>
          <a:bodyPr>
            <a:normAutofit/>
          </a:bodyPr>
          <a:lstStyle/>
          <a:p>
            <a:r>
              <a:rPr lang="fa-IR" sz="2800" dirty="0"/>
              <a:t>در </a:t>
            </a:r>
            <a:r>
              <a:rPr lang="fa-IR" sz="2800" dirty="0" err="1"/>
              <a:t>ويرايش</a:t>
            </a:r>
            <a:r>
              <a:rPr lang="fa-IR" sz="2800" dirty="0"/>
              <a:t> سال 2002، كارآزمايي كنترل شده با دارونما، عليرغم وجود درمان شناخته شده، از نظر </a:t>
            </a:r>
            <a:r>
              <a:rPr lang="fa-IR" sz="2800" dirty="0" err="1"/>
              <a:t>اخلاقي</a:t>
            </a:r>
            <a:r>
              <a:rPr lang="fa-IR" sz="2800" dirty="0"/>
              <a:t> قابل قبول دانسته شده است به </a:t>
            </a:r>
            <a:r>
              <a:rPr lang="fa-IR" sz="2800" dirty="0">
                <a:solidFill>
                  <a:srgbClr val="FF0000"/>
                </a:solidFill>
              </a:rPr>
              <a:t>شرط </a:t>
            </a:r>
            <a:r>
              <a:rPr lang="fa-IR" sz="2800" dirty="0" err="1">
                <a:solidFill>
                  <a:srgbClr val="FF0000"/>
                </a:solidFill>
              </a:rPr>
              <a:t>اينكه</a:t>
            </a:r>
            <a:r>
              <a:rPr lang="fa-IR" sz="2800" dirty="0"/>
              <a:t>:</a:t>
            </a:r>
          </a:p>
          <a:p>
            <a:endParaRPr lang="fa-IR" sz="2800" dirty="0"/>
          </a:p>
          <a:p>
            <a:pPr marL="457200" indent="-457200">
              <a:buFont typeface="+mj-lt"/>
              <a:buAutoNum type="arabicPeriod"/>
            </a:pPr>
            <a:r>
              <a:rPr lang="fa-IR" sz="2800" dirty="0"/>
              <a:t>- به </a:t>
            </a:r>
            <a:r>
              <a:rPr lang="fa-IR" sz="2800" dirty="0" err="1">
                <a:solidFill>
                  <a:srgbClr val="FF0000"/>
                </a:solidFill>
              </a:rPr>
              <a:t>دلايل</a:t>
            </a:r>
            <a:r>
              <a:rPr lang="fa-IR" sz="2800" dirty="0">
                <a:solidFill>
                  <a:srgbClr val="FF0000"/>
                </a:solidFill>
              </a:rPr>
              <a:t> </a:t>
            </a:r>
            <a:r>
              <a:rPr lang="fa-IR" sz="2800" dirty="0" err="1">
                <a:solidFill>
                  <a:srgbClr val="FF0000"/>
                </a:solidFill>
              </a:rPr>
              <a:t>متقن</a:t>
            </a:r>
            <a:r>
              <a:rPr lang="fa-IR" sz="2800" dirty="0">
                <a:solidFill>
                  <a:srgbClr val="FF0000"/>
                </a:solidFill>
              </a:rPr>
              <a:t> علمي </a:t>
            </a:r>
            <a:r>
              <a:rPr lang="fa-IR" sz="2800" dirty="0"/>
              <a:t>استفاده از دارونما از نظر متدولوژيك </a:t>
            </a:r>
            <a:r>
              <a:rPr lang="fa-IR" sz="2800" dirty="0" err="1"/>
              <a:t>براي</a:t>
            </a:r>
            <a:r>
              <a:rPr lang="fa-IR" sz="2800" dirty="0"/>
              <a:t> تعيين اثربخشي </a:t>
            </a:r>
            <a:r>
              <a:rPr lang="fa-IR" sz="2800" dirty="0" err="1"/>
              <a:t>يا</a:t>
            </a:r>
            <a:r>
              <a:rPr lang="fa-IR" sz="2800" dirty="0"/>
              <a:t> </a:t>
            </a:r>
            <a:r>
              <a:rPr lang="fa-IR" sz="2800" dirty="0" err="1"/>
              <a:t>بي‌خطر</a:t>
            </a:r>
            <a:r>
              <a:rPr lang="fa-IR" sz="2800" dirty="0"/>
              <a:t> بودن </a:t>
            </a:r>
            <a:r>
              <a:rPr lang="fa-IR" sz="2800" dirty="0" err="1"/>
              <a:t>يك</a:t>
            </a:r>
            <a:r>
              <a:rPr lang="fa-IR" sz="2800" dirty="0"/>
              <a:t> </a:t>
            </a:r>
            <a:r>
              <a:rPr lang="fa-IR" sz="2800" dirty="0" err="1"/>
              <a:t>شيوه</a:t>
            </a:r>
            <a:r>
              <a:rPr lang="fa-IR" sz="2800" dirty="0"/>
              <a:t> پيشگيري، </a:t>
            </a:r>
            <a:r>
              <a:rPr lang="fa-IR" sz="2800" dirty="0" err="1"/>
              <a:t>تشخيصي</a:t>
            </a:r>
            <a:r>
              <a:rPr lang="fa-IR" sz="2800" dirty="0"/>
              <a:t> </a:t>
            </a:r>
            <a:r>
              <a:rPr lang="fa-IR" sz="2800" dirty="0" err="1"/>
              <a:t>يا</a:t>
            </a:r>
            <a:r>
              <a:rPr lang="fa-IR" sz="2800" dirty="0"/>
              <a:t> </a:t>
            </a:r>
            <a:r>
              <a:rPr lang="fa-IR" sz="2800" dirty="0" err="1"/>
              <a:t>درماني</a:t>
            </a:r>
            <a:r>
              <a:rPr lang="fa-IR" sz="2800" dirty="0"/>
              <a:t> لازم باشد.</a:t>
            </a:r>
          </a:p>
          <a:p>
            <a:pPr marL="457200" indent="-457200">
              <a:buFont typeface="+mj-lt"/>
              <a:buAutoNum type="arabicPeriod"/>
            </a:pPr>
            <a:r>
              <a:rPr lang="fa-IR" sz="2800" dirty="0"/>
              <a:t>- </a:t>
            </a:r>
            <a:r>
              <a:rPr lang="fa-IR" sz="2800" dirty="0" err="1"/>
              <a:t>شيوة</a:t>
            </a:r>
            <a:r>
              <a:rPr lang="fa-IR" sz="2800" dirty="0"/>
              <a:t> مورد نظر </a:t>
            </a:r>
            <a:r>
              <a:rPr lang="fa-IR" sz="2800" dirty="0" err="1"/>
              <a:t>براي</a:t>
            </a:r>
            <a:r>
              <a:rPr lang="fa-IR" sz="2800" dirty="0"/>
              <a:t> </a:t>
            </a:r>
            <a:r>
              <a:rPr lang="fa-IR" sz="2800" dirty="0" err="1"/>
              <a:t>يك</a:t>
            </a:r>
            <a:r>
              <a:rPr lang="fa-IR" sz="2800" dirty="0"/>
              <a:t> بيماري جزئي </a:t>
            </a:r>
            <a:r>
              <a:rPr lang="fa-IR" sz="2800" dirty="0" err="1"/>
              <a:t>بكار</a:t>
            </a:r>
            <a:r>
              <a:rPr lang="fa-IR" sz="2800" dirty="0"/>
              <a:t> رود و بيمار دريافت‌كننده دارونما در معرض </a:t>
            </a:r>
            <a:r>
              <a:rPr lang="fa-IR" sz="2800" dirty="0">
                <a:solidFill>
                  <a:srgbClr val="FF0000"/>
                </a:solidFill>
              </a:rPr>
              <a:t>خطر </a:t>
            </a:r>
            <a:r>
              <a:rPr lang="fa-IR" sz="2800" dirty="0" err="1">
                <a:solidFill>
                  <a:srgbClr val="FF0000"/>
                </a:solidFill>
              </a:rPr>
              <a:t>اضافي</a:t>
            </a:r>
            <a:r>
              <a:rPr lang="fa-IR" sz="2800" dirty="0">
                <a:solidFill>
                  <a:srgbClr val="FF0000"/>
                </a:solidFill>
              </a:rPr>
              <a:t> </a:t>
            </a:r>
            <a:r>
              <a:rPr lang="fa-IR" sz="2800" dirty="0" err="1">
                <a:solidFill>
                  <a:srgbClr val="FF0000"/>
                </a:solidFill>
              </a:rPr>
              <a:t>يا</a:t>
            </a:r>
            <a:r>
              <a:rPr lang="fa-IR" sz="2800" dirty="0">
                <a:solidFill>
                  <a:srgbClr val="FF0000"/>
                </a:solidFill>
              </a:rPr>
              <a:t> عارضه </a:t>
            </a:r>
            <a:r>
              <a:rPr lang="fa-IR" sz="2800" dirty="0" err="1">
                <a:solidFill>
                  <a:srgbClr val="FF0000"/>
                </a:solidFill>
              </a:rPr>
              <a:t>غيرقابل</a:t>
            </a:r>
            <a:r>
              <a:rPr lang="fa-IR" sz="2800" dirty="0">
                <a:solidFill>
                  <a:srgbClr val="FF0000"/>
                </a:solidFill>
              </a:rPr>
              <a:t> برگشت </a:t>
            </a:r>
            <a:r>
              <a:rPr lang="fa-IR" sz="2800" dirty="0"/>
              <a:t>قرار </a:t>
            </a:r>
            <a:r>
              <a:rPr lang="fa-IR" sz="2800" dirty="0" err="1"/>
              <a:t>نگيرد</a:t>
            </a:r>
            <a:r>
              <a:rPr lang="fa-IR" sz="2800" dirty="0"/>
              <a:t>.</a:t>
            </a:r>
          </a:p>
          <a:p>
            <a:r>
              <a:rPr lang="fa-IR" dirty="0"/>
              <a:t>. </a:t>
            </a:r>
          </a:p>
        </p:txBody>
      </p:sp>
    </p:spTree>
    <p:extLst>
      <p:ext uri="{BB962C8B-B14F-4D97-AF65-F5344CB8AC3E}">
        <p14:creationId xmlns:p14="http://schemas.microsoft.com/office/powerpoint/2010/main" val="8408791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FCA2-E8BA-A383-0033-96B46C0459B6}"/>
              </a:ext>
            </a:extLst>
          </p:cNvPr>
          <p:cNvSpPr>
            <a:spLocks noGrp="1"/>
          </p:cNvSpPr>
          <p:nvPr>
            <p:ph type="title"/>
          </p:nvPr>
        </p:nvSpPr>
        <p:spPr>
          <a:xfrm>
            <a:off x="838200" y="365125"/>
            <a:ext cx="10515600" cy="1256641"/>
          </a:xfrm>
        </p:spPr>
        <p:txBody>
          <a:bodyPr/>
          <a:lstStyle/>
          <a:p>
            <a:endParaRPr lang="fa-IR" dirty="0"/>
          </a:p>
        </p:txBody>
      </p:sp>
      <p:sp>
        <p:nvSpPr>
          <p:cNvPr id="3" name="Text Placeholder 2">
            <a:extLst>
              <a:ext uri="{FF2B5EF4-FFF2-40B4-BE49-F238E27FC236}">
                <a16:creationId xmlns:a16="http://schemas.microsoft.com/office/drawing/2014/main" id="{5E3FB9B1-06A0-C1D3-D7D1-8E1F048EA4AC}"/>
              </a:ext>
            </a:extLst>
          </p:cNvPr>
          <p:cNvSpPr>
            <a:spLocks noGrp="1"/>
          </p:cNvSpPr>
          <p:nvPr>
            <p:ph type="body" idx="1"/>
          </p:nvPr>
        </p:nvSpPr>
        <p:spPr>
          <a:xfrm>
            <a:off x="838200" y="1958195"/>
            <a:ext cx="10515600" cy="4218767"/>
          </a:xfrm>
        </p:spPr>
        <p:txBody>
          <a:bodyPr>
            <a:normAutofit/>
          </a:bodyPr>
          <a:lstStyle/>
          <a:p>
            <a:r>
              <a:rPr lang="fa-IR" dirty="0">
                <a:solidFill>
                  <a:srgbClr val="FF0000"/>
                </a:solidFill>
              </a:rPr>
              <a:t>بطور </a:t>
            </a:r>
            <a:r>
              <a:rPr lang="fa-IR" dirty="0" err="1">
                <a:solidFill>
                  <a:srgbClr val="FF0000"/>
                </a:solidFill>
              </a:rPr>
              <a:t>كلي</a:t>
            </a:r>
            <a:r>
              <a:rPr lang="fa-IR" dirty="0">
                <a:solidFill>
                  <a:srgbClr val="FF0000"/>
                </a:solidFill>
              </a:rPr>
              <a:t> بر اساس </a:t>
            </a:r>
            <a:r>
              <a:rPr lang="fa-IR" dirty="0" err="1">
                <a:solidFill>
                  <a:srgbClr val="FF0000"/>
                </a:solidFill>
              </a:rPr>
              <a:t>استانداردهاي</a:t>
            </a:r>
            <a:r>
              <a:rPr lang="fa-IR" dirty="0">
                <a:solidFill>
                  <a:srgbClr val="FF0000"/>
                </a:solidFill>
              </a:rPr>
              <a:t> موجود، در موارد </a:t>
            </a:r>
            <a:r>
              <a:rPr lang="fa-IR" dirty="0" err="1">
                <a:solidFill>
                  <a:srgbClr val="FF0000"/>
                </a:solidFill>
              </a:rPr>
              <a:t>زير</a:t>
            </a:r>
            <a:r>
              <a:rPr lang="fa-IR" dirty="0">
                <a:solidFill>
                  <a:srgbClr val="FF0000"/>
                </a:solidFill>
              </a:rPr>
              <a:t> استفاده از دارونما از نظر </a:t>
            </a:r>
            <a:r>
              <a:rPr lang="fa-IR" dirty="0" err="1">
                <a:solidFill>
                  <a:srgbClr val="FF0000"/>
                </a:solidFill>
              </a:rPr>
              <a:t>اخلاقي</a:t>
            </a:r>
            <a:r>
              <a:rPr lang="fa-IR" dirty="0">
                <a:solidFill>
                  <a:srgbClr val="FF0000"/>
                </a:solidFill>
              </a:rPr>
              <a:t> </a:t>
            </a:r>
            <a:r>
              <a:rPr lang="fa-IR" dirty="0" err="1">
                <a:solidFill>
                  <a:srgbClr val="FF0000"/>
                </a:solidFill>
              </a:rPr>
              <a:t>مانعي</a:t>
            </a:r>
            <a:r>
              <a:rPr lang="fa-IR" dirty="0">
                <a:solidFill>
                  <a:srgbClr val="FF0000"/>
                </a:solidFill>
              </a:rPr>
              <a:t> ندارد:</a:t>
            </a:r>
          </a:p>
          <a:p>
            <a:r>
              <a:rPr lang="fa-IR" dirty="0"/>
              <a:t>1) درمان </a:t>
            </a:r>
            <a:r>
              <a:rPr lang="fa-IR" dirty="0" err="1"/>
              <a:t>استانداردي</a:t>
            </a:r>
            <a:r>
              <a:rPr lang="fa-IR" dirty="0"/>
              <a:t> وجود ندارد.</a:t>
            </a:r>
          </a:p>
          <a:p>
            <a:r>
              <a:rPr lang="fa-IR" dirty="0"/>
              <a:t>2) درمان استاندارد موجود نسبت به دارونما </a:t>
            </a:r>
            <a:r>
              <a:rPr lang="fa-IR" dirty="0" err="1"/>
              <a:t>ارجحيتي</a:t>
            </a:r>
            <a:r>
              <a:rPr lang="fa-IR" dirty="0"/>
              <a:t> ندارد.</a:t>
            </a:r>
          </a:p>
          <a:p>
            <a:r>
              <a:rPr lang="fa-IR" dirty="0"/>
              <a:t>3) در مورد </a:t>
            </a:r>
            <a:r>
              <a:rPr lang="fa-IR" dirty="0" err="1"/>
              <a:t>مزاياي</a:t>
            </a:r>
            <a:r>
              <a:rPr lang="fa-IR" dirty="0"/>
              <a:t> </a:t>
            </a:r>
            <a:r>
              <a:rPr lang="fa-IR" dirty="0" err="1"/>
              <a:t>درماني</a:t>
            </a:r>
            <a:r>
              <a:rPr lang="fa-IR" dirty="0"/>
              <a:t> </a:t>
            </a:r>
            <a:r>
              <a:rPr lang="fa-IR" dirty="0" err="1"/>
              <a:t>شيوه</a:t>
            </a:r>
            <a:r>
              <a:rPr lang="fa-IR" dirty="0"/>
              <a:t> استاندارد </a:t>
            </a:r>
            <a:r>
              <a:rPr lang="fa-IR" dirty="0" err="1"/>
              <a:t>ترديد</a:t>
            </a:r>
            <a:r>
              <a:rPr lang="fa-IR" dirty="0"/>
              <a:t> وجود دارد.</a:t>
            </a:r>
          </a:p>
          <a:p>
            <a:r>
              <a:rPr lang="fa-IR" dirty="0"/>
              <a:t>4) در </a:t>
            </a:r>
            <a:r>
              <a:rPr lang="fa-IR" dirty="0" err="1"/>
              <a:t>بيماراني</a:t>
            </a:r>
            <a:r>
              <a:rPr lang="fa-IR" dirty="0"/>
              <a:t> </a:t>
            </a:r>
            <a:r>
              <a:rPr lang="fa-IR" dirty="0" err="1"/>
              <a:t>كه</a:t>
            </a:r>
            <a:r>
              <a:rPr lang="fa-IR" dirty="0"/>
              <a:t> به درمان استاندارد مقاوم بوده و درمان خط </a:t>
            </a:r>
            <a:r>
              <a:rPr lang="fa-IR" dirty="0" err="1"/>
              <a:t>اولي</a:t>
            </a:r>
            <a:r>
              <a:rPr lang="fa-IR" dirty="0"/>
              <a:t> </a:t>
            </a:r>
            <a:r>
              <a:rPr lang="fa-IR" dirty="0" err="1"/>
              <a:t>براي</a:t>
            </a:r>
            <a:r>
              <a:rPr lang="fa-IR" dirty="0"/>
              <a:t> </a:t>
            </a:r>
            <a:r>
              <a:rPr lang="fa-IR" dirty="0" err="1"/>
              <a:t>آن‌ها</a:t>
            </a:r>
            <a:r>
              <a:rPr lang="fa-IR" dirty="0"/>
              <a:t> وجود ندارد.</a:t>
            </a:r>
          </a:p>
          <a:p>
            <a:r>
              <a:rPr lang="fa-IR" dirty="0"/>
              <a:t>5) آزمون افزودن درمان </a:t>
            </a:r>
            <a:r>
              <a:rPr lang="fa-IR" dirty="0" err="1"/>
              <a:t>جديد</a:t>
            </a:r>
            <a:r>
              <a:rPr lang="fa-IR" dirty="0"/>
              <a:t> به درمان استاندارد موجود (تمام افراد درمان استاندارد را </a:t>
            </a:r>
            <a:r>
              <a:rPr lang="fa-IR" dirty="0" err="1"/>
              <a:t>دريافت</a:t>
            </a:r>
            <a:r>
              <a:rPr lang="fa-IR" dirty="0"/>
              <a:t> </a:t>
            </a:r>
            <a:r>
              <a:rPr lang="fa-IR" dirty="0" err="1"/>
              <a:t>مي‌كنند</a:t>
            </a:r>
            <a:r>
              <a:rPr lang="fa-IR" dirty="0"/>
              <a:t>).</a:t>
            </a:r>
          </a:p>
        </p:txBody>
      </p:sp>
    </p:spTree>
    <p:extLst>
      <p:ext uri="{BB962C8B-B14F-4D97-AF65-F5344CB8AC3E}">
        <p14:creationId xmlns:p14="http://schemas.microsoft.com/office/powerpoint/2010/main" val="124416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6C2D1D-3C3D-D4EF-3A00-5D22B6084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33" y="418511"/>
            <a:ext cx="8318407" cy="6033089"/>
          </a:xfrm>
          <a:prstGeom prst="rect">
            <a:avLst/>
          </a:prstGeom>
        </p:spPr>
      </p:pic>
    </p:spTree>
    <p:extLst>
      <p:ext uri="{BB962C8B-B14F-4D97-AF65-F5344CB8AC3E}">
        <p14:creationId xmlns:p14="http://schemas.microsoft.com/office/powerpoint/2010/main" val="3845285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FCA2-E8BA-A383-0033-96B46C0459B6}"/>
              </a:ext>
            </a:extLst>
          </p:cNvPr>
          <p:cNvSpPr>
            <a:spLocks noGrp="1"/>
          </p:cNvSpPr>
          <p:nvPr>
            <p:ph type="title"/>
          </p:nvPr>
        </p:nvSpPr>
        <p:spPr>
          <a:xfrm>
            <a:off x="838200" y="365125"/>
            <a:ext cx="10515600" cy="1222135"/>
          </a:xfrm>
        </p:spPr>
        <p:txBody>
          <a:bodyPr/>
          <a:lstStyle/>
          <a:p>
            <a:endParaRPr lang="fa-IR" dirty="0"/>
          </a:p>
        </p:txBody>
      </p:sp>
      <p:sp>
        <p:nvSpPr>
          <p:cNvPr id="3" name="Text Placeholder 2">
            <a:extLst>
              <a:ext uri="{FF2B5EF4-FFF2-40B4-BE49-F238E27FC236}">
                <a16:creationId xmlns:a16="http://schemas.microsoft.com/office/drawing/2014/main" id="{5E3FB9B1-06A0-C1D3-D7D1-8E1F048EA4AC}"/>
              </a:ext>
            </a:extLst>
          </p:cNvPr>
          <p:cNvSpPr>
            <a:spLocks noGrp="1"/>
          </p:cNvSpPr>
          <p:nvPr>
            <p:ph type="body" idx="1"/>
          </p:nvPr>
        </p:nvSpPr>
        <p:spPr>
          <a:xfrm>
            <a:off x="838200" y="1811547"/>
            <a:ext cx="10515600" cy="4365416"/>
          </a:xfrm>
        </p:spPr>
        <p:txBody>
          <a:bodyPr>
            <a:normAutofit/>
          </a:bodyPr>
          <a:lstStyle/>
          <a:p>
            <a:r>
              <a:rPr lang="fa-IR" dirty="0" err="1">
                <a:solidFill>
                  <a:srgbClr val="FF0000"/>
                </a:solidFill>
              </a:rPr>
              <a:t>برخي</a:t>
            </a:r>
            <a:r>
              <a:rPr lang="fa-IR" dirty="0">
                <a:solidFill>
                  <a:srgbClr val="FF0000"/>
                </a:solidFill>
              </a:rPr>
              <a:t> استفاده از دارونما در موارد </a:t>
            </a:r>
            <a:r>
              <a:rPr lang="fa-IR" dirty="0" err="1">
                <a:solidFill>
                  <a:srgbClr val="FF0000"/>
                </a:solidFill>
              </a:rPr>
              <a:t>زير</a:t>
            </a:r>
            <a:r>
              <a:rPr lang="fa-IR" dirty="0">
                <a:solidFill>
                  <a:srgbClr val="FF0000"/>
                </a:solidFill>
              </a:rPr>
              <a:t> را </a:t>
            </a:r>
            <a:r>
              <a:rPr lang="fa-IR" dirty="0" err="1">
                <a:solidFill>
                  <a:srgbClr val="FF0000"/>
                </a:solidFill>
              </a:rPr>
              <a:t>نيز</a:t>
            </a:r>
            <a:r>
              <a:rPr lang="fa-IR" dirty="0">
                <a:solidFill>
                  <a:srgbClr val="FF0000"/>
                </a:solidFill>
              </a:rPr>
              <a:t> مجاز </a:t>
            </a:r>
            <a:r>
              <a:rPr lang="fa-IR" dirty="0" err="1">
                <a:solidFill>
                  <a:srgbClr val="FF0000"/>
                </a:solidFill>
              </a:rPr>
              <a:t>مي</a:t>
            </a:r>
            <a:r>
              <a:rPr lang="fa-IR" dirty="0">
                <a:solidFill>
                  <a:srgbClr val="FF0000"/>
                </a:solidFill>
              </a:rPr>
              <a:t> دانند، </a:t>
            </a:r>
            <a:r>
              <a:rPr lang="fa-IR" dirty="0" err="1">
                <a:solidFill>
                  <a:srgbClr val="FF0000"/>
                </a:solidFill>
              </a:rPr>
              <a:t>ولي</a:t>
            </a:r>
            <a:r>
              <a:rPr lang="fa-IR" dirty="0">
                <a:solidFill>
                  <a:srgbClr val="FF0000"/>
                </a:solidFill>
              </a:rPr>
              <a:t> در </a:t>
            </a:r>
            <a:r>
              <a:rPr lang="fa-IR" dirty="0" err="1">
                <a:solidFill>
                  <a:srgbClr val="FF0000"/>
                </a:solidFill>
              </a:rPr>
              <a:t>اين</a:t>
            </a:r>
            <a:r>
              <a:rPr lang="fa-IR" dirty="0">
                <a:solidFill>
                  <a:srgbClr val="FF0000"/>
                </a:solidFill>
              </a:rPr>
              <a:t> موارد توافق </a:t>
            </a:r>
            <a:r>
              <a:rPr lang="fa-IR" dirty="0" err="1">
                <a:solidFill>
                  <a:srgbClr val="FF0000"/>
                </a:solidFill>
              </a:rPr>
              <a:t>کلي</a:t>
            </a:r>
            <a:r>
              <a:rPr lang="fa-IR" dirty="0">
                <a:solidFill>
                  <a:srgbClr val="FF0000"/>
                </a:solidFill>
              </a:rPr>
              <a:t> وجود ندارد:</a:t>
            </a:r>
          </a:p>
          <a:p>
            <a:r>
              <a:rPr lang="fa-IR" dirty="0"/>
              <a:t>1) </a:t>
            </a:r>
            <a:r>
              <a:rPr lang="fa-IR" dirty="0" err="1"/>
              <a:t>بيماراني</a:t>
            </a:r>
            <a:r>
              <a:rPr lang="fa-IR" dirty="0"/>
              <a:t> با </a:t>
            </a:r>
            <a:r>
              <a:rPr lang="fa-IR" dirty="0" err="1"/>
              <a:t>شرايط</a:t>
            </a:r>
            <a:r>
              <a:rPr lang="fa-IR" dirty="0"/>
              <a:t> خاص </a:t>
            </a:r>
            <a:r>
              <a:rPr lang="fa-IR" dirty="0" err="1"/>
              <a:t>كه</a:t>
            </a:r>
            <a:r>
              <a:rPr lang="fa-IR" dirty="0"/>
              <a:t> احتمال خطر و صدمه در </a:t>
            </a:r>
            <a:r>
              <a:rPr lang="fa-IR" dirty="0" err="1"/>
              <a:t>آن‌ها</a:t>
            </a:r>
            <a:r>
              <a:rPr lang="fa-IR" dirty="0"/>
              <a:t> </a:t>
            </a:r>
            <a:r>
              <a:rPr lang="fa-IR" dirty="0" err="1"/>
              <a:t>پايين</a:t>
            </a:r>
            <a:r>
              <a:rPr lang="fa-IR" dirty="0"/>
              <a:t> است.</a:t>
            </a:r>
          </a:p>
          <a:p>
            <a:r>
              <a:rPr lang="fa-IR" dirty="0"/>
              <a:t>2) در </a:t>
            </a:r>
            <a:r>
              <a:rPr lang="fa-IR" dirty="0" err="1"/>
              <a:t>مواردي</a:t>
            </a:r>
            <a:r>
              <a:rPr lang="fa-IR" dirty="0"/>
              <a:t> </a:t>
            </a:r>
            <a:r>
              <a:rPr lang="fa-IR" dirty="0" err="1"/>
              <a:t>كه</a:t>
            </a:r>
            <a:r>
              <a:rPr lang="fa-IR" dirty="0"/>
              <a:t> منابع معدود بوده و </a:t>
            </a:r>
            <a:r>
              <a:rPr lang="fa-IR" dirty="0" err="1"/>
              <a:t>امكان</a:t>
            </a:r>
            <a:r>
              <a:rPr lang="fa-IR" dirty="0"/>
              <a:t> </a:t>
            </a:r>
            <a:r>
              <a:rPr lang="fa-IR" dirty="0" err="1"/>
              <a:t>تأمين</a:t>
            </a:r>
            <a:r>
              <a:rPr lang="fa-IR" dirty="0"/>
              <a:t> درمان استاندارد </a:t>
            </a:r>
            <a:r>
              <a:rPr lang="fa-IR" dirty="0" err="1"/>
              <a:t>براي</a:t>
            </a:r>
            <a:r>
              <a:rPr lang="fa-IR" dirty="0"/>
              <a:t> همه وجود ندارد.</a:t>
            </a:r>
          </a:p>
          <a:p>
            <a:r>
              <a:rPr lang="fa-IR" dirty="0"/>
              <a:t>3) </a:t>
            </a:r>
            <a:r>
              <a:rPr lang="fa-IR" dirty="0" err="1"/>
              <a:t>دارونماهاي</a:t>
            </a:r>
            <a:r>
              <a:rPr lang="fa-IR" dirty="0"/>
              <a:t> </a:t>
            </a:r>
            <a:r>
              <a:rPr lang="fa-IR" dirty="0" err="1"/>
              <a:t>تهاجمي</a:t>
            </a:r>
            <a:r>
              <a:rPr lang="fa-IR" dirty="0"/>
              <a:t> همانند </a:t>
            </a:r>
            <a:r>
              <a:rPr lang="fa-IR" dirty="0" err="1"/>
              <a:t>تزريقات</a:t>
            </a:r>
            <a:r>
              <a:rPr lang="fa-IR" dirty="0"/>
              <a:t> متعدد، و </a:t>
            </a:r>
            <a:r>
              <a:rPr lang="en-US" dirty="0"/>
              <a:t>Sham Surgery </a:t>
            </a:r>
            <a:r>
              <a:rPr lang="fa-IR" dirty="0"/>
              <a:t> (</a:t>
            </a:r>
            <a:r>
              <a:rPr lang="fa-IR" dirty="0" err="1"/>
              <a:t>بيهوش</a:t>
            </a:r>
            <a:r>
              <a:rPr lang="fa-IR" dirty="0"/>
              <a:t> </a:t>
            </a:r>
            <a:r>
              <a:rPr lang="fa-IR" dirty="0" err="1"/>
              <a:t>كردن</a:t>
            </a:r>
            <a:r>
              <a:rPr lang="fa-IR" dirty="0"/>
              <a:t> بيمار و </a:t>
            </a:r>
            <a:r>
              <a:rPr lang="fa-IR" dirty="0" err="1"/>
              <a:t>حتي</a:t>
            </a:r>
            <a:r>
              <a:rPr lang="fa-IR" dirty="0"/>
              <a:t> انجام برش </a:t>
            </a:r>
            <a:r>
              <a:rPr lang="fa-IR" dirty="0" err="1"/>
              <a:t>جراحي</a:t>
            </a:r>
            <a:r>
              <a:rPr lang="fa-IR" dirty="0"/>
              <a:t>، بدون اقدام </a:t>
            </a:r>
            <a:r>
              <a:rPr lang="fa-IR" dirty="0" err="1"/>
              <a:t>جراحي</a:t>
            </a:r>
            <a:r>
              <a:rPr lang="fa-IR" dirty="0"/>
              <a:t> </a:t>
            </a:r>
            <a:r>
              <a:rPr lang="fa-IR" dirty="0" err="1"/>
              <a:t>واقعي</a:t>
            </a:r>
            <a:r>
              <a:rPr lang="fa-IR" dirty="0"/>
              <a:t>).</a:t>
            </a:r>
          </a:p>
          <a:p>
            <a:r>
              <a:rPr lang="fa-IR" dirty="0" err="1"/>
              <a:t>براي</a:t>
            </a:r>
            <a:r>
              <a:rPr lang="fa-IR" dirty="0"/>
              <a:t> </a:t>
            </a:r>
            <a:r>
              <a:rPr lang="fa-IR" dirty="0" err="1"/>
              <a:t>اخلاقي</a:t>
            </a:r>
            <a:r>
              <a:rPr lang="fa-IR" dirty="0"/>
              <a:t> بودن </a:t>
            </a:r>
            <a:r>
              <a:rPr lang="fa-IR" dirty="0" err="1"/>
              <a:t>يك</a:t>
            </a:r>
            <a:r>
              <a:rPr lang="fa-IR" dirty="0"/>
              <a:t> مطالعه با دارونما، </a:t>
            </a:r>
            <a:r>
              <a:rPr lang="fa-IR" dirty="0" err="1"/>
              <a:t>يكي</a:t>
            </a:r>
            <a:r>
              <a:rPr lang="fa-IR" dirty="0"/>
              <a:t> از </a:t>
            </a:r>
            <a:r>
              <a:rPr lang="fa-IR" dirty="0" err="1"/>
              <a:t>شرايط</a:t>
            </a:r>
            <a:r>
              <a:rPr lang="fa-IR" dirty="0"/>
              <a:t> لازم </a:t>
            </a:r>
            <a:r>
              <a:rPr lang="fa-IR" dirty="0" err="1"/>
              <a:t>اين</a:t>
            </a:r>
            <a:r>
              <a:rPr lang="fa-IR" dirty="0"/>
              <a:t> است </a:t>
            </a:r>
            <a:r>
              <a:rPr lang="fa-IR" dirty="0" err="1"/>
              <a:t>كه</a:t>
            </a:r>
            <a:r>
              <a:rPr lang="fa-IR" dirty="0"/>
              <a:t> </a:t>
            </a:r>
            <a:r>
              <a:rPr lang="fa-IR" dirty="0" err="1">
                <a:solidFill>
                  <a:srgbClr val="FF0000"/>
                </a:solidFill>
              </a:rPr>
              <a:t>رضايت</a:t>
            </a:r>
            <a:r>
              <a:rPr lang="fa-IR" dirty="0">
                <a:solidFill>
                  <a:srgbClr val="FF0000"/>
                </a:solidFill>
              </a:rPr>
              <a:t> بيمار </a:t>
            </a:r>
            <a:r>
              <a:rPr lang="fa-IR" dirty="0"/>
              <a:t>با </a:t>
            </a:r>
            <a:r>
              <a:rPr lang="fa-IR" dirty="0" err="1"/>
              <a:t>توضيح</a:t>
            </a:r>
            <a:r>
              <a:rPr lang="fa-IR" dirty="0"/>
              <a:t> </a:t>
            </a:r>
            <a:r>
              <a:rPr lang="fa-IR" dirty="0" err="1"/>
              <a:t>اينكه</a:t>
            </a:r>
            <a:r>
              <a:rPr lang="fa-IR" dirty="0"/>
              <a:t> </a:t>
            </a:r>
            <a:r>
              <a:rPr lang="fa-IR" dirty="0" err="1"/>
              <a:t>ممكن</a:t>
            </a:r>
            <a:r>
              <a:rPr lang="fa-IR" dirty="0"/>
              <a:t> است </a:t>
            </a:r>
            <a:r>
              <a:rPr lang="fa-IR" dirty="0" err="1"/>
              <a:t>وي</a:t>
            </a:r>
            <a:r>
              <a:rPr lang="fa-IR" dirty="0"/>
              <a:t> در گروه دارونما قرار </a:t>
            </a:r>
            <a:r>
              <a:rPr lang="fa-IR" dirty="0" err="1"/>
              <a:t>گيرد</a:t>
            </a:r>
            <a:r>
              <a:rPr lang="fa-IR" dirty="0"/>
              <a:t>، اخذ شده باشد. </a:t>
            </a:r>
          </a:p>
        </p:txBody>
      </p:sp>
    </p:spTree>
    <p:extLst>
      <p:ext uri="{BB962C8B-B14F-4D97-AF65-F5344CB8AC3E}">
        <p14:creationId xmlns:p14="http://schemas.microsoft.com/office/powerpoint/2010/main" val="26543383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B3BD-E42C-A6CA-AAE2-4DE2A107E441}"/>
              </a:ext>
            </a:extLst>
          </p:cNvPr>
          <p:cNvSpPr>
            <a:spLocks noGrp="1"/>
          </p:cNvSpPr>
          <p:nvPr>
            <p:ph type="title"/>
          </p:nvPr>
        </p:nvSpPr>
        <p:spPr>
          <a:xfrm>
            <a:off x="698500" y="365125"/>
            <a:ext cx="10655300" cy="1325563"/>
          </a:xfrm>
        </p:spPr>
        <p:txBody>
          <a:bodyPr/>
          <a:lstStyle/>
          <a:p>
            <a:endParaRPr lang="fa-IR" dirty="0"/>
          </a:p>
        </p:txBody>
      </p:sp>
      <p:sp>
        <p:nvSpPr>
          <p:cNvPr id="3" name="Text Placeholder 2">
            <a:extLst>
              <a:ext uri="{FF2B5EF4-FFF2-40B4-BE49-F238E27FC236}">
                <a16:creationId xmlns:a16="http://schemas.microsoft.com/office/drawing/2014/main" id="{B15ACE33-8675-B9D2-AF42-8BCE830059C8}"/>
              </a:ext>
            </a:extLst>
          </p:cNvPr>
          <p:cNvSpPr>
            <a:spLocks noGrp="1"/>
          </p:cNvSpPr>
          <p:nvPr>
            <p:ph type="body" idx="1"/>
          </p:nvPr>
        </p:nvSpPr>
        <p:spPr>
          <a:xfrm>
            <a:off x="673100" y="1825625"/>
            <a:ext cx="10680700" cy="4351338"/>
          </a:xfrm>
        </p:spPr>
        <p:txBody>
          <a:bodyPr/>
          <a:lstStyle/>
          <a:p>
            <a:pPr marL="0" indent="0" algn="l" rtl="0">
              <a:buNone/>
            </a:pPr>
            <a:r>
              <a:rPr lang="en-US" sz="2000" b="0" i="0" dirty="0">
                <a:solidFill>
                  <a:srgbClr val="231F20"/>
                </a:solidFill>
                <a:effectLst/>
                <a:latin typeface="GuardianSansGR-Regular"/>
              </a:rPr>
              <a:t>33. The benefits, risks, burdens, and effectiveness of a </a:t>
            </a:r>
            <a:r>
              <a:rPr lang="en-US" sz="2000" b="1" i="0" dirty="0">
                <a:solidFill>
                  <a:srgbClr val="231F20"/>
                </a:solidFill>
                <a:effectLst/>
                <a:latin typeface="GuardianSansGR-Regular"/>
              </a:rPr>
              <a:t>new intervention</a:t>
            </a:r>
            <a:r>
              <a:rPr lang="en-US" sz="2000" b="0" i="0" dirty="0">
                <a:solidFill>
                  <a:srgbClr val="231F20"/>
                </a:solidFill>
                <a:effectLst/>
                <a:latin typeface="GuardianSansGR-Regular"/>
              </a:rPr>
              <a:t> must be tested against those of </a:t>
            </a:r>
            <a:r>
              <a:rPr lang="en-US" sz="2000" b="0" i="0" dirty="0">
                <a:solidFill>
                  <a:srgbClr val="FF0000"/>
                </a:solidFill>
                <a:effectLst/>
                <a:latin typeface="GuardianSansGR-Regular"/>
              </a:rPr>
              <a:t>the </a:t>
            </a:r>
            <a:r>
              <a:rPr lang="en-US" sz="2000" b="1" i="0" dirty="0">
                <a:solidFill>
                  <a:srgbClr val="FF0000"/>
                </a:solidFill>
                <a:effectLst/>
                <a:latin typeface="GuardianSansGR-Regular"/>
              </a:rPr>
              <a:t>best-proven intervention(s</a:t>
            </a:r>
            <a:r>
              <a:rPr lang="en-US" sz="2000" b="1" i="0" dirty="0">
                <a:solidFill>
                  <a:srgbClr val="231F20"/>
                </a:solidFill>
                <a:effectLst/>
                <a:latin typeface="GuardianSansGR-Regular"/>
              </a:rPr>
              <a:t>), </a:t>
            </a:r>
            <a:r>
              <a:rPr lang="en-US" sz="2000" b="0" i="0" dirty="0">
                <a:solidFill>
                  <a:srgbClr val="231F20"/>
                </a:solidFill>
                <a:effectLst/>
                <a:latin typeface="GuardianSansGR-Regular"/>
              </a:rPr>
              <a:t>except in the following circumstances:</a:t>
            </a:r>
          </a:p>
          <a:p>
            <a:pPr marL="0" indent="0" algn="l" rtl="0">
              <a:buNone/>
            </a:pPr>
            <a:endParaRPr lang="en-US" sz="2000" b="0" i="0" dirty="0">
              <a:solidFill>
                <a:srgbClr val="231F20"/>
              </a:solidFill>
              <a:effectLst/>
              <a:latin typeface="GuardianSansGR-Regular"/>
            </a:endParaRPr>
          </a:p>
          <a:p>
            <a:pPr marL="342900" indent="-342900" algn="l" rtl="0">
              <a:buFont typeface="+mj-lt"/>
              <a:buAutoNum type="arabicPeriod"/>
            </a:pPr>
            <a:r>
              <a:rPr lang="en-US" sz="2000" b="0" i="0" dirty="0">
                <a:solidFill>
                  <a:srgbClr val="231F20"/>
                </a:solidFill>
                <a:effectLst/>
                <a:latin typeface="GuardianSansGR-Regular"/>
              </a:rPr>
              <a:t>Where no proven intervention exists, the use of </a:t>
            </a:r>
            <a:r>
              <a:rPr lang="en-US" sz="2000" b="0" i="0" dirty="0">
                <a:solidFill>
                  <a:srgbClr val="FF0000"/>
                </a:solidFill>
                <a:effectLst/>
                <a:latin typeface="GuardianSansGR-Regular"/>
              </a:rPr>
              <a:t>placebo, or no intervention</a:t>
            </a:r>
            <a:r>
              <a:rPr lang="en-US" sz="2000" b="0" i="0" dirty="0">
                <a:solidFill>
                  <a:srgbClr val="231F20"/>
                </a:solidFill>
                <a:effectLst/>
                <a:latin typeface="GuardianSansGR-Regular"/>
              </a:rPr>
              <a:t>, is acceptable; </a:t>
            </a:r>
          </a:p>
          <a:p>
            <a:pPr marL="342900" indent="-342900" algn="l" rtl="0">
              <a:buFont typeface="+mj-lt"/>
              <a:buAutoNum type="arabicPeriod"/>
            </a:pPr>
            <a:r>
              <a:rPr lang="en-US" sz="2000" b="0" i="0" dirty="0">
                <a:solidFill>
                  <a:srgbClr val="231F20"/>
                </a:solidFill>
                <a:effectLst/>
                <a:latin typeface="GuardianSansGR-Regular"/>
              </a:rPr>
              <a:t>Where for compelling and scientifically sound methodological reasons the use of any intervention less effective than the best proven one, the use of placebo, or no intervention is necessary to determine the efficacy or safety of an intervention.</a:t>
            </a:r>
          </a:p>
          <a:p>
            <a:pPr marL="342900" indent="-342900" algn="l" rtl="0">
              <a:buFont typeface="+mj-lt"/>
              <a:buAutoNum type="arabicPeriod"/>
            </a:pPr>
            <a:endParaRPr lang="en-US" sz="2000" b="0" i="0" dirty="0">
              <a:solidFill>
                <a:srgbClr val="231F20"/>
              </a:solidFill>
              <a:effectLst/>
              <a:latin typeface="GuardianSansGR-Regular"/>
            </a:endParaRPr>
          </a:p>
          <a:p>
            <a:pPr marL="0" indent="0" algn="l" rtl="0">
              <a:buNone/>
            </a:pPr>
            <a:r>
              <a:rPr lang="en-US" sz="2000" b="0" i="0" dirty="0">
                <a:solidFill>
                  <a:srgbClr val="231F20"/>
                </a:solidFill>
                <a:effectLst/>
                <a:latin typeface="GuardianSansGR-Regular"/>
              </a:rPr>
              <a:t>The patients who receive any intervention less effective than</a:t>
            </a:r>
            <a:r>
              <a:rPr lang="en-US" sz="2000" dirty="0">
                <a:solidFill>
                  <a:srgbClr val="231F20"/>
                </a:solidFill>
                <a:latin typeface="GuardianSansGR-Regular"/>
              </a:rPr>
              <a:t> </a:t>
            </a:r>
            <a:r>
              <a:rPr lang="en-US" sz="2000" b="0" i="0" dirty="0">
                <a:solidFill>
                  <a:srgbClr val="231F20"/>
                </a:solidFill>
                <a:effectLst/>
                <a:latin typeface="GuardianSansGR-Regular"/>
              </a:rPr>
              <a:t>the best-proven one, placebo, or no intervention will not be subject to additional risks of serious or irreversible harm as a result of not receiving the best-proven intervention.</a:t>
            </a:r>
          </a:p>
          <a:p>
            <a:pPr marL="0" indent="0" algn="l" rtl="0">
              <a:buNone/>
            </a:pPr>
            <a:r>
              <a:rPr lang="en-US" sz="2000" b="0" i="0" dirty="0">
                <a:solidFill>
                  <a:srgbClr val="231F20"/>
                </a:solidFill>
                <a:effectLst/>
                <a:latin typeface="GuardianSansGR-Regular"/>
              </a:rPr>
              <a:t>Extreme care must be taken to avoid abuse of this option.</a:t>
            </a:r>
            <a:r>
              <a:rPr lang="en-US" sz="2800" dirty="0"/>
              <a:t> </a:t>
            </a:r>
            <a:endParaRPr lang="fa-IR" dirty="0"/>
          </a:p>
        </p:txBody>
      </p:sp>
    </p:spTree>
    <p:extLst>
      <p:ext uri="{BB962C8B-B14F-4D97-AF65-F5344CB8AC3E}">
        <p14:creationId xmlns:p14="http://schemas.microsoft.com/office/powerpoint/2010/main" val="41697417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E710-1CD8-AA9C-045C-40F56D07E988}"/>
              </a:ext>
            </a:extLst>
          </p:cNvPr>
          <p:cNvSpPr>
            <a:spLocks noGrp="1"/>
          </p:cNvSpPr>
          <p:nvPr>
            <p:ph type="title"/>
          </p:nvPr>
        </p:nvSpPr>
        <p:spPr/>
        <p:txBody>
          <a:bodyPr/>
          <a:lstStyle/>
          <a:p>
            <a:r>
              <a:rPr lang="en-US" dirty="0"/>
              <a:t>Except in the following circumstances</a:t>
            </a:r>
            <a:endParaRPr lang="fa-IR" dirty="0"/>
          </a:p>
        </p:txBody>
      </p:sp>
      <p:sp>
        <p:nvSpPr>
          <p:cNvPr id="3" name="Text Placeholder 2">
            <a:extLst>
              <a:ext uri="{FF2B5EF4-FFF2-40B4-BE49-F238E27FC236}">
                <a16:creationId xmlns:a16="http://schemas.microsoft.com/office/drawing/2014/main" id="{B3FF8DD8-5161-8F1A-9172-B61ADEB35893}"/>
              </a:ext>
            </a:extLst>
          </p:cNvPr>
          <p:cNvSpPr>
            <a:spLocks noGrp="1"/>
          </p:cNvSpPr>
          <p:nvPr>
            <p:ph type="body" idx="1"/>
          </p:nvPr>
        </p:nvSpPr>
        <p:spPr/>
        <p:txBody>
          <a:bodyPr/>
          <a:lstStyle/>
          <a:p>
            <a:pPr marL="457200" indent="-457200" algn="l" rtl="0">
              <a:buFont typeface="+mj-lt"/>
              <a:buAutoNum type="arabicPeriod"/>
            </a:pPr>
            <a:r>
              <a:rPr lang="en-US" sz="2400" b="0" i="0" dirty="0">
                <a:solidFill>
                  <a:srgbClr val="231F20"/>
                </a:solidFill>
                <a:effectLst/>
                <a:latin typeface="GuardianSansGR-Regular"/>
              </a:rPr>
              <a:t>Where </a:t>
            </a:r>
            <a:r>
              <a:rPr lang="en-US" sz="2400" b="0" i="0" dirty="0">
                <a:solidFill>
                  <a:srgbClr val="FF0000"/>
                </a:solidFill>
                <a:effectLst/>
                <a:latin typeface="GuardianSansGR-Regular"/>
              </a:rPr>
              <a:t>no proven intervention exists</a:t>
            </a:r>
            <a:r>
              <a:rPr lang="en-US" sz="2400" b="0" i="0" dirty="0">
                <a:solidFill>
                  <a:srgbClr val="231F20"/>
                </a:solidFill>
                <a:effectLst/>
                <a:latin typeface="GuardianSansGR-Regular"/>
              </a:rPr>
              <a:t>, the use of placebo, or no intervention, is acceptable; </a:t>
            </a:r>
          </a:p>
          <a:p>
            <a:pPr marL="457200" indent="-457200" algn="l" rtl="0">
              <a:buFont typeface="+mj-lt"/>
              <a:buAutoNum type="arabicPeriod"/>
            </a:pPr>
            <a:r>
              <a:rPr lang="en-US" sz="2400" b="0" i="0" dirty="0">
                <a:solidFill>
                  <a:srgbClr val="231F20"/>
                </a:solidFill>
                <a:effectLst/>
                <a:latin typeface="GuardianSansGR-Regular"/>
              </a:rPr>
              <a:t>Where for compelling and scientifically sound </a:t>
            </a:r>
            <a:r>
              <a:rPr lang="en-US" sz="2400" b="0" i="0" dirty="0">
                <a:solidFill>
                  <a:srgbClr val="FF0000"/>
                </a:solidFill>
                <a:effectLst/>
                <a:latin typeface="GuardianSansGR-Regular"/>
              </a:rPr>
              <a:t>methodological reasons </a:t>
            </a:r>
            <a:r>
              <a:rPr lang="en-US" sz="2400" b="0" i="0" dirty="0">
                <a:solidFill>
                  <a:srgbClr val="231F20"/>
                </a:solidFill>
                <a:effectLst/>
                <a:latin typeface="GuardianSansGR-Regular"/>
              </a:rPr>
              <a:t>the use of any intervention less effective than the best proven one, the use of placebo, or no intervention is necessary to determine the efficacy or safety of an intervention.</a:t>
            </a:r>
          </a:p>
          <a:p>
            <a:pPr marL="457200" indent="-457200" algn="l" rtl="0">
              <a:buFont typeface="+mj-lt"/>
              <a:buAutoNum type="arabicPeriod"/>
            </a:pPr>
            <a:r>
              <a:rPr lang="en-US" sz="2400" b="0" i="0" dirty="0">
                <a:solidFill>
                  <a:srgbClr val="231F20"/>
                </a:solidFill>
                <a:effectLst/>
                <a:latin typeface="GuardianSansGR-Regular"/>
              </a:rPr>
              <a:t>The patients who </a:t>
            </a:r>
            <a:r>
              <a:rPr lang="en-US" sz="2400" b="0" i="0" dirty="0">
                <a:solidFill>
                  <a:srgbClr val="FF0000"/>
                </a:solidFill>
                <a:effectLst/>
                <a:latin typeface="GuardianSansGR-Regular"/>
              </a:rPr>
              <a:t>receive any intervention </a:t>
            </a:r>
            <a:r>
              <a:rPr lang="en-US" sz="2400" b="0" i="0" dirty="0">
                <a:solidFill>
                  <a:srgbClr val="231F20"/>
                </a:solidFill>
                <a:effectLst/>
                <a:latin typeface="GuardianSansGR-Regular"/>
              </a:rPr>
              <a:t>less effective than</a:t>
            </a:r>
            <a:r>
              <a:rPr lang="en-US" sz="2400" dirty="0">
                <a:solidFill>
                  <a:srgbClr val="231F20"/>
                </a:solidFill>
                <a:latin typeface="GuardianSansGR-Regular"/>
              </a:rPr>
              <a:t> </a:t>
            </a:r>
            <a:r>
              <a:rPr lang="en-US" sz="2400" b="0" i="0" dirty="0">
                <a:solidFill>
                  <a:srgbClr val="231F20"/>
                </a:solidFill>
                <a:effectLst/>
                <a:latin typeface="GuardianSansGR-Regular"/>
              </a:rPr>
              <a:t>the best-proven one, </a:t>
            </a:r>
            <a:r>
              <a:rPr lang="en-US" sz="2400" b="0" i="0" dirty="0">
                <a:solidFill>
                  <a:srgbClr val="FF0000"/>
                </a:solidFill>
                <a:effectLst/>
                <a:latin typeface="GuardianSansGR-Regular"/>
              </a:rPr>
              <a:t>placebo, or no intervention will not be subject </a:t>
            </a:r>
            <a:r>
              <a:rPr lang="en-US" sz="2400" b="0" i="0" dirty="0">
                <a:solidFill>
                  <a:srgbClr val="231F20"/>
                </a:solidFill>
                <a:effectLst/>
                <a:latin typeface="GuardianSansGR-Regular"/>
              </a:rPr>
              <a:t>to additional risks of serious or irreversible harm as a result of not receiving the best-proven intervention.</a:t>
            </a:r>
            <a:br>
              <a:rPr lang="en-US" sz="2400" b="0" i="0" dirty="0">
                <a:solidFill>
                  <a:srgbClr val="231F20"/>
                </a:solidFill>
                <a:effectLst/>
                <a:latin typeface="GuardianSansGR-Regular"/>
              </a:rPr>
            </a:br>
            <a:r>
              <a:rPr lang="en-US" sz="2400" b="0" i="0" dirty="0">
                <a:solidFill>
                  <a:srgbClr val="231F20"/>
                </a:solidFill>
                <a:effectLst/>
                <a:latin typeface="GuardianSansGR-Regular"/>
              </a:rPr>
              <a:t>Extreme care must be taken to avoid abuse of this option.</a:t>
            </a:r>
            <a:endParaRPr lang="fa-IR" dirty="0"/>
          </a:p>
        </p:txBody>
      </p:sp>
    </p:spTree>
    <p:extLst>
      <p:ext uri="{BB962C8B-B14F-4D97-AF65-F5344CB8AC3E}">
        <p14:creationId xmlns:p14="http://schemas.microsoft.com/office/powerpoint/2010/main" val="27179077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629D-1DAF-445D-92F7-4FE63587C964}"/>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گزارش صادقانه نتایج</a:t>
            </a:r>
            <a:r>
              <a:rPr lang="en-US" b="1" i="0" u="none" strike="noStrike" kern="1400" baseline="0" dirty="0">
                <a:solidFill>
                  <a:srgbClr val="002060"/>
                </a:solidFill>
                <a:latin typeface="Times New Roman" panose="02020603050405020304" pitchFamily="18" charset="0"/>
                <a:cs typeface="B Nazanin" panose="00000400000000000000" pitchFamily="2" charset="-78"/>
              </a:rPr>
              <a:t>(Honest Reporting of Results) </a:t>
            </a:r>
            <a:endParaRPr lang="ar-SA" b="1" i="0" u="none" strike="noStrike" kern="1400" baseline="0" dirty="0">
              <a:solidFill>
                <a:srgbClr val="002060"/>
              </a:solidFill>
              <a:latin typeface="Times New Roman" panose="02020603050405020304" pitchFamily="18" charset="0"/>
              <a:cs typeface="B Nazanin" panose="00000400000000000000" pitchFamily="2" charset="-78"/>
            </a:endParaRPr>
          </a:p>
        </p:txBody>
      </p:sp>
      <p:sp>
        <p:nvSpPr>
          <p:cNvPr id="3" name="Text Placeholder 2">
            <a:extLst>
              <a:ext uri="{FF2B5EF4-FFF2-40B4-BE49-F238E27FC236}">
                <a16:creationId xmlns:a16="http://schemas.microsoft.com/office/drawing/2014/main" id="{6C8A3560-690E-49EA-92CB-8AB4FF700CA7}"/>
              </a:ext>
            </a:extLst>
          </p:cNvPr>
          <p:cNvSpPr>
            <a:spLocks noGrp="1"/>
          </p:cNvSpPr>
          <p:nvPr>
            <p:ph type="body" idx="1"/>
          </p:nvPr>
        </p:nvSpPr>
        <p:spPr/>
        <p:txBody>
          <a:bodyPr/>
          <a:lstStyle/>
          <a:p>
            <a:pPr marR="0" lvl="0" rtl="1"/>
            <a:r>
              <a:rPr lang="en-US" b="0" i="0" u="none" strike="noStrike" baseline="0" dirty="0">
                <a:cs typeface="B Nazanin" panose="00000400000000000000" pitchFamily="2" charset="-78"/>
              </a:rPr>
              <a:t> </a:t>
            </a:r>
            <a:r>
              <a:rPr lang="ar-SA" b="0" i="0" u="none" strike="noStrike" baseline="0" dirty="0">
                <a:cs typeface="B Nazanin" panose="00000400000000000000" pitchFamily="2" charset="-78"/>
              </a:rPr>
              <a:t>لازم به یادآوری نیست که </a:t>
            </a:r>
            <a:r>
              <a:rPr lang="ar-SA" b="0" i="0" u="none" strike="noStrike" baseline="0" dirty="0">
                <a:solidFill>
                  <a:srgbClr val="FF0000"/>
                </a:solidFill>
                <a:cs typeface="B Nazanin" panose="00000400000000000000" pitchFamily="2" charset="-78"/>
              </a:rPr>
              <a:t>گزارش درست نتـایج تحقیـق الزامـی اسـت</a:t>
            </a:r>
            <a:r>
              <a:rPr lang="ar-SA" b="0" i="0" u="none" strike="noStrike" baseline="0" dirty="0">
                <a:cs typeface="B Nazanin" panose="00000400000000000000" pitchFamily="2" charset="-78"/>
              </a:rPr>
              <a:t>، ولـی متأسـفانه اخیراً موارد متعددی از گزارش انتشار غیر صادقانه ی نتایج تحقیـق وجـود دارد.</a:t>
            </a:r>
            <a:endParaRPr lang="fa-IR" b="0" i="0" u="none" strike="noStrike" baseline="0" dirty="0">
              <a:cs typeface="B Nazanin" panose="00000400000000000000" pitchFamily="2" charset="-78"/>
            </a:endParaRPr>
          </a:p>
          <a:p>
            <a:pPr marR="0" lvl="0" rtl="1"/>
            <a:endParaRPr lang="ar-SA" b="0" i="0" u="none" strike="noStrike" baseline="0" dirty="0">
              <a:cs typeface="B Nazanin" panose="00000400000000000000" pitchFamily="2" charset="-78"/>
            </a:endParaRPr>
          </a:p>
          <a:p>
            <a:pPr marR="0" lvl="0" rtl="1"/>
            <a:r>
              <a:rPr lang="ar-SA" b="0" i="0" u="none" strike="noStrike" baseline="0" dirty="0">
                <a:cs typeface="B Nazanin" panose="00000400000000000000" pitchFamily="2" charset="-78"/>
              </a:rPr>
              <a:t> مـسایلی نظیر سـرقت ادبـی مقـالات</a:t>
            </a:r>
            <a:r>
              <a:rPr lang="en-US" b="0" i="0" u="none" strike="noStrike" baseline="0" dirty="0">
                <a:cs typeface="B Nazanin" panose="00000400000000000000" pitchFamily="2" charset="-78"/>
              </a:rPr>
              <a:t> Plagiarism </a:t>
            </a:r>
            <a:r>
              <a:rPr lang="ar-SA" b="0" i="0" u="none" strike="noStrike" baseline="0" dirty="0">
                <a:cs typeface="B Nazanin" panose="00000400000000000000" pitchFamily="2" charset="-78"/>
              </a:rPr>
              <a:t>، جعـل داده هـا</a:t>
            </a:r>
            <a:r>
              <a:rPr lang="en-US" b="0" i="0" u="none" strike="noStrike" baseline="0" dirty="0">
                <a:cs typeface="B Nazanin" panose="00000400000000000000" pitchFamily="2" charset="-78"/>
              </a:rPr>
              <a:t> fabrication Data </a:t>
            </a:r>
            <a:r>
              <a:rPr lang="ar-SA" b="0" i="0" u="none" strike="noStrike" baseline="0" dirty="0">
                <a:cs typeface="B Nazanin" panose="00000400000000000000" pitchFamily="2" charset="-78"/>
              </a:rPr>
              <a:t>، انتـشار تکراری</a:t>
            </a:r>
            <a:r>
              <a:rPr lang="en-US" b="0" i="0" u="none" strike="noStrike" baseline="0" dirty="0">
                <a:cs typeface="B Nazanin" panose="00000400000000000000" pitchFamily="2" charset="-78"/>
              </a:rPr>
              <a:t>  publication Duplicate  </a:t>
            </a:r>
            <a:r>
              <a:rPr lang="fa-IR" b="0" i="0" u="none" strike="noStrike" baseline="0" dirty="0">
                <a:cs typeface="B Nazanin" panose="00000400000000000000" pitchFamily="2" charset="-78"/>
              </a:rPr>
              <a:t> </a:t>
            </a:r>
            <a:r>
              <a:rPr lang="ar-SA" b="0" i="0" u="none" strike="noStrike" baseline="0" dirty="0">
                <a:cs typeface="B Nazanin" panose="00000400000000000000" pitchFamily="2" charset="-78"/>
              </a:rPr>
              <a:t>و نویسندگی افتخاری</a:t>
            </a:r>
            <a:r>
              <a:rPr lang="en-US" b="0" i="0" u="none" strike="noStrike" baseline="0" dirty="0">
                <a:cs typeface="B Nazanin" panose="00000400000000000000" pitchFamily="2" charset="-78"/>
              </a:rPr>
              <a:t> . authorship Gift </a:t>
            </a:r>
            <a:r>
              <a:rPr lang="fa-IR" b="0" i="0" u="none" strike="noStrike" baseline="0" dirty="0">
                <a:cs typeface="B Nazanin" panose="00000400000000000000" pitchFamily="2" charset="-78"/>
              </a:rPr>
              <a:t> </a:t>
            </a:r>
          </a:p>
          <a:p>
            <a:pPr marR="0" lvl="0" rtl="1"/>
            <a:r>
              <a:rPr lang="ar-SA" b="0" i="0" u="none" strike="noStrike" baseline="0" dirty="0">
                <a:cs typeface="B Nazanin" panose="00000400000000000000" pitchFamily="2" charset="-78"/>
              </a:rPr>
              <a:t>اینها ممکـن است، البته تا زمان پرده برداشتن از آنها، بنفع محقّق باشـد ولـی </a:t>
            </a:r>
            <a:r>
              <a:rPr lang="ar-SA" b="1" i="0" u="none" strike="noStrike" baseline="0" dirty="0">
                <a:solidFill>
                  <a:srgbClr val="FF0000"/>
                </a:solidFill>
                <a:cs typeface="B Nazanin" panose="00000400000000000000" pitchFamily="2" charset="-78"/>
              </a:rPr>
              <a:t>زیـان گـسترده ای ایجاد می کند </a:t>
            </a:r>
            <a:r>
              <a:rPr lang="fa-IR" b="1" i="0" u="none" strike="noStrike" baseline="0" dirty="0">
                <a:solidFill>
                  <a:srgbClr val="FF0000"/>
                </a:solidFill>
                <a:cs typeface="B Nazanin" panose="00000400000000000000" pitchFamily="2" charset="-78"/>
              </a:rPr>
              <a:t>که شامل موارد زیر است</a:t>
            </a:r>
            <a:r>
              <a:rPr lang="ar-SA" b="1" i="0" u="none" strike="noStrike" baseline="0" dirty="0">
                <a:solidFill>
                  <a:srgbClr val="FF0000"/>
                </a:solidFill>
                <a:cs typeface="B Nazanin" panose="00000400000000000000" pitchFamily="2" charset="-78"/>
              </a:rPr>
              <a:t>:</a:t>
            </a:r>
          </a:p>
          <a:p>
            <a:pPr marL="914400" marR="7200" lvl="1" indent="-457200">
              <a:buFont typeface="+mj-lt"/>
              <a:buAutoNum type="arabicPeriod"/>
            </a:pPr>
            <a:r>
              <a:rPr lang="ar-SA" b="1" i="0" u="none" strike="noStrike" baseline="0" dirty="0">
                <a:solidFill>
                  <a:srgbClr val="FF0000"/>
                </a:solidFill>
                <a:cs typeface="B Nazanin" panose="00000400000000000000" pitchFamily="2" charset="-78"/>
              </a:rPr>
              <a:t>بیمارانی</a:t>
            </a:r>
            <a:r>
              <a:rPr lang="ar-SA" b="0" i="0" u="none" strike="noStrike" baseline="0" dirty="0">
                <a:cs typeface="B Nazanin" panose="00000400000000000000" pitchFamily="2" charset="-78"/>
              </a:rPr>
              <a:t> که ممکن است درمان ناصـحیح بـر پایـه ی گزارشـات نادرسـت دریافـت کننـد</a:t>
            </a:r>
            <a:r>
              <a:rPr lang="en-US" b="0" i="0" u="none" strike="noStrike" baseline="0" dirty="0">
                <a:cs typeface="B Nazanin" panose="00000400000000000000" pitchFamily="2" charset="-78"/>
              </a:rPr>
              <a:t>.</a:t>
            </a:r>
          </a:p>
          <a:p>
            <a:pPr marL="914400" lvl="1" indent="-457200">
              <a:buFont typeface="+mj-lt"/>
              <a:buAutoNum type="arabicPeriod"/>
            </a:pPr>
            <a:r>
              <a:rPr lang="ar-SA" b="1" i="0" u="none" strike="noStrike" baseline="0" dirty="0">
                <a:solidFill>
                  <a:srgbClr val="FF0000"/>
                </a:solidFill>
                <a:cs typeface="B Nazanin" panose="00000400000000000000" pitchFamily="2" charset="-78"/>
              </a:rPr>
              <a:t>اتلاف وقت و منابع </a:t>
            </a:r>
            <a:r>
              <a:rPr lang="ar-SA" b="1" dirty="0">
                <a:solidFill>
                  <a:srgbClr val="FF0000"/>
                </a:solidFill>
              </a:rPr>
              <a:t> </a:t>
            </a:r>
            <a:r>
              <a:rPr lang="ar-SA" dirty="0"/>
              <a:t>بدلیل </a:t>
            </a:r>
            <a:r>
              <a:rPr lang="fa-IR" dirty="0"/>
              <a:t>اینکه </a:t>
            </a:r>
            <a:r>
              <a:rPr lang="ar-SA" b="1" dirty="0">
                <a:solidFill>
                  <a:srgbClr val="FF0000"/>
                </a:solidFill>
              </a:rPr>
              <a:t>محققین </a:t>
            </a:r>
            <a:r>
              <a:rPr lang="ar-SA" b="0" i="0" u="none" strike="noStrike" baseline="0" dirty="0">
                <a:cs typeface="B Nazanin" panose="00000400000000000000" pitchFamily="2" charset="-78"/>
              </a:rPr>
              <a:t>تلاش برای دنبـال کـردن مطالعات قبلی ناصحیح</a:t>
            </a:r>
            <a:r>
              <a:rPr lang="fa-IR" b="0" i="0" u="none" strike="noStrike" baseline="0" dirty="0">
                <a:cs typeface="B Nazanin" panose="00000400000000000000" pitchFamily="2" charset="-78"/>
              </a:rPr>
              <a:t> می نمایند.</a:t>
            </a:r>
            <a:endParaRPr lang="ar-SA" b="0" i="0" u="none" strike="noStrike" baseline="0" dirty="0">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6AB936E7-2E31-9EA7-5425-2B5E7738D992}"/>
                  </a:ext>
                </a:extLst>
              </p:cNvPr>
              <p:cNvGraphicFramePr>
                <a:graphicFrameLocks noChangeAspect="1"/>
              </p:cNvGraphicFramePr>
              <p:nvPr>
                <p:extLst>
                  <p:ext uri="{D42A27DB-BD31-4B8C-83A1-F6EECF244321}">
                    <p14:modId xmlns:p14="http://schemas.microsoft.com/office/powerpoint/2010/main" val="2233330459"/>
                  </p:ext>
                </p:extLst>
              </p:nvPr>
            </p:nvGraphicFramePr>
            <p:xfrm>
              <a:off x="6477000" y="2690283"/>
              <a:ext cx="702733" cy="395287"/>
            </p:xfrm>
            <a:graphic>
              <a:graphicData uri="http://schemas.microsoft.com/office/powerpoint/2016/slidezoom">
                <pslz:sldZm>
                  <pslz:sldZmObj sldId="330" cId="1840172147">
                    <pslz:zmPr id="{69635FE9-26E2-43FC-BD5A-6C8F484DFAE3}" returnToParent="0" transitionDur="1000">
                      <p166:blipFill xmlns:p166="http://schemas.microsoft.com/office/powerpoint/2016/6/main">
                        <a:blip r:embed="rId2"/>
                        <a:stretch>
                          <a:fillRect/>
                        </a:stretch>
                      </p166:blipFill>
                      <p166:spPr xmlns:p166="http://schemas.microsoft.com/office/powerpoint/2016/6/main">
                        <a:xfrm>
                          <a:off x="0" y="0"/>
                          <a:ext cx="702733" cy="395287"/>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xmlns="" xmlns:pslz="http://schemas.microsoft.com/office/powerpoint/2016/slidezoom" id="{6AB936E7-2E31-9EA7-5425-2B5E7738D992}"/>
                  </a:ext>
                </a:extLst>
              </p:cNvPr>
              <p:cNvPicPr>
                <a:picLocks noGrp="1" noRot="1" noChangeAspect="1" noMove="1" noResize="1" noEditPoints="1" noAdjustHandles="1" noChangeArrowheads="1" noChangeShapeType="1"/>
              </p:cNvPicPr>
              <p:nvPr/>
            </p:nvPicPr>
            <p:blipFill>
              <a:blip r:embed="rId4"/>
              <a:stretch>
                <a:fillRect/>
              </a:stretch>
            </p:blipFill>
            <p:spPr>
              <a:xfrm>
                <a:off x="6477000" y="2690283"/>
                <a:ext cx="702733" cy="395287"/>
              </a:xfrm>
              <a:prstGeom prst="rect">
                <a:avLst/>
              </a:prstGeom>
              <a:ln w="3175">
                <a:solidFill>
                  <a:prstClr val="ltGray"/>
                </a:solidFill>
              </a:ln>
            </p:spPr>
          </p:pic>
        </mc:Fallback>
      </mc:AlternateContent>
    </p:spTree>
    <p:extLst>
      <p:ext uri="{BB962C8B-B14F-4D97-AF65-F5344CB8AC3E}">
        <p14:creationId xmlns:p14="http://schemas.microsoft.com/office/powerpoint/2010/main" val="3751189109"/>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59CA2-F8E9-0720-01F2-F1E8CB6E1433}"/>
              </a:ext>
            </a:extLst>
          </p:cNvPr>
          <p:cNvPicPr>
            <a:picLocks noChangeAspect="1"/>
          </p:cNvPicPr>
          <p:nvPr/>
        </p:nvPicPr>
        <p:blipFill>
          <a:blip r:embed="rId2"/>
          <a:stretch>
            <a:fillRect/>
          </a:stretch>
        </p:blipFill>
        <p:spPr>
          <a:xfrm>
            <a:off x="118533" y="1918"/>
            <a:ext cx="11819467" cy="6776495"/>
          </a:xfrm>
          <a:prstGeom prst="rect">
            <a:avLst/>
          </a:prstGeom>
        </p:spPr>
      </p:pic>
    </p:spTree>
    <p:extLst>
      <p:ext uri="{BB962C8B-B14F-4D97-AF65-F5344CB8AC3E}">
        <p14:creationId xmlns:p14="http://schemas.microsoft.com/office/powerpoint/2010/main" val="1840172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BCEC-88C4-4480-8332-0E07D7F4D8EC}"/>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افشا گران</a:t>
            </a:r>
            <a:r>
              <a:rPr lang="en-US" b="1" i="0" u="none" strike="noStrike" kern="1400" baseline="0" dirty="0">
                <a:solidFill>
                  <a:srgbClr val="002060"/>
                </a:solidFill>
                <a:latin typeface="Times New Roman" panose="02020603050405020304" pitchFamily="18" charset="0"/>
                <a:cs typeface="B Nazanin" panose="00000400000000000000" pitchFamily="2" charset="-78"/>
              </a:rPr>
              <a:t> (Whistle-blowing) </a:t>
            </a:r>
            <a:endParaRPr lang="ar-SA" b="1" i="0" u="none" strike="noStrike" kern="1400" baseline="0" dirty="0">
              <a:solidFill>
                <a:srgbClr val="002060"/>
              </a:solidFill>
              <a:latin typeface="Times New Roman" panose="02020603050405020304" pitchFamily="18" charset="0"/>
              <a:cs typeface="B Nazanin" panose="00000400000000000000" pitchFamily="2" charset="-78"/>
            </a:endParaRPr>
          </a:p>
        </p:txBody>
      </p:sp>
      <p:sp>
        <p:nvSpPr>
          <p:cNvPr id="3" name="Text Placeholder 2">
            <a:extLst>
              <a:ext uri="{FF2B5EF4-FFF2-40B4-BE49-F238E27FC236}">
                <a16:creationId xmlns:a16="http://schemas.microsoft.com/office/drawing/2014/main" id="{1A5BB899-912C-4D93-BFA3-D7CF4DCEE0E7}"/>
              </a:ext>
            </a:extLst>
          </p:cNvPr>
          <p:cNvSpPr>
            <a:spLocks noGrp="1"/>
          </p:cNvSpPr>
          <p:nvPr>
            <p:ph type="body" idx="1"/>
          </p:nvPr>
        </p:nvSpPr>
        <p:spPr/>
        <p:txBody>
          <a:bodyPr/>
          <a:lstStyle/>
          <a:p>
            <a:pPr marR="0" lvl="0" rtl="1"/>
            <a:endParaRPr lang="fa-IR" b="0" i="0" u="none" strike="noStrike" baseline="0" dirty="0">
              <a:cs typeface="B Nazanin" panose="00000400000000000000" pitchFamily="2" charset="-78"/>
            </a:endParaRPr>
          </a:p>
          <a:p>
            <a:pPr marR="0" lvl="0" rtl="1"/>
            <a:r>
              <a:rPr lang="ar-SA" b="0" i="0" u="none" strike="noStrike" baseline="0" dirty="0">
                <a:cs typeface="B Nazanin" panose="00000400000000000000" pitchFamily="2" charset="-78"/>
              </a:rPr>
              <a:t>برای</a:t>
            </a:r>
            <a:r>
              <a:rPr lang="ar-SA" b="0" i="0" u="none" strike="noStrike" baseline="0" dirty="0">
                <a:solidFill>
                  <a:srgbClr val="FF0000"/>
                </a:solidFill>
                <a:cs typeface="B Nazanin" panose="00000400000000000000" pitchFamily="2" charset="-78"/>
              </a:rPr>
              <a:t> </a:t>
            </a:r>
            <a:r>
              <a:rPr lang="ar-SA" b="1" i="0" u="none" strike="noStrike" baseline="0" dirty="0">
                <a:solidFill>
                  <a:srgbClr val="FF0000"/>
                </a:solidFill>
                <a:cs typeface="B Nazanin" panose="00000400000000000000" pitchFamily="2" charset="-78"/>
              </a:rPr>
              <a:t>پیشگیری</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از اجرای تحقیقات غیر اخلاقی، یا برای</a:t>
            </a:r>
            <a:r>
              <a:rPr lang="ar-SA" b="0" i="0" u="none" strike="noStrike" baseline="0" dirty="0">
                <a:solidFill>
                  <a:srgbClr val="FF0000"/>
                </a:solidFill>
                <a:cs typeface="B Nazanin" panose="00000400000000000000" pitchFamily="2" charset="-78"/>
              </a:rPr>
              <a:t> </a:t>
            </a:r>
            <a:r>
              <a:rPr lang="ar-SA" b="1" i="0" u="none" strike="noStrike" baseline="0" dirty="0">
                <a:solidFill>
                  <a:srgbClr val="FF0000"/>
                </a:solidFill>
                <a:cs typeface="B Nazanin" panose="00000400000000000000" pitchFamily="2" charset="-78"/>
              </a:rPr>
              <a:t>مقابلـه</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بـا آن پـس از انجـام تحقیق </a:t>
            </a:r>
            <a:r>
              <a:rPr lang="ar-SA" b="1" i="0" u="sng" strike="noStrike" baseline="0" dirty="0">
                <a:cs typeface="B Nazanin" panose="00000400000000000000" pitchFamily="2" charset="-78"/>
              </a:rPr>
              <a:t>، </a:t>
            </a:r>
            <a:r>
              <a:rPr lang="ar-SA" b="1" i="0" u="sng" strike="noStrike" baseline="0" dirty="0">
                <a:solidFill>
                  <a:srgbClr val="FF0000"/>
                </a:solidFill>
                <a:cs typeface="B Nazanin" panose="00000400000000000000" pitchFamily="2" charset="-78"/>
              </a:rPr>
              <a:t>هـر کس</a:t>
            </a:r>
            <a:r>
              <a:rPr lang="ar-SA" b="0" i="0" u="none" strike="noStrike" baseline="0" dirty="0">
                <a:solidFill>
                  <a:srgbClr val="FF0000"/>
                </a:solidFill>
                <a:cs typeface="B Nazanin" panose="00000400000000000000" pitchFamily="2" charset="-78"/>
              </a:rPr>
              <a:t> از </a:t>
            </a:r>
            <a:r>
              <a:rPr lang="fa-IR" b="0" i="0" u="none" strike="noStrike" baseline="0" dirty="0">
                <a:solidFill>
                  <a:srgbClr val="FF0000"/>
                </a:solidFill>
                <a:cs typeface="B Nazanin" panose="00000400000000000000" pitchFamily="2" charset="-78"/>
              </a:rPr>
              <a:t>ناراستی در تحقیق </a:t>
            </a:r>
            <a:r>
              <a:rPr lang="ar-SA" b="0" i="0" u="none" strike="noStrike" baseline="0" dirty="0">
                <a:solidFill>
                  <a:srgbClr val="FF0000"/>
                </a:solidFill>
                <a:cs typeface="B Nazanin" panose="00000400000000000000" pitchFamily="2" charset="-78"/>
              </a:rPr>
              <a:t>اطلاع یابد، </a:t>
            </a:r>
            <a:r>
              <a:rPr lang="ar-SA" b="1" i="0" u="none" strike="noStrike" baseline="0" dirty="0">
                <a:solidFill>
                  <a:srgbClr val="FF0000"/>
                </a:solidFill>
                <a:cs typeface="B Nazanin" panose="00000400000000000000" pitchFamily="2" charset="-78"/>
              </a:rPr>
              <a:t>ملزم به افـشای ایـن اطلاعـات بـه مـسئولین امـر مـی باشد</a:t>
            </a:r>
            <a:r>
              <a:rPr lang="ar-SA" b="0" i="0" u="none" strike="noStrike" baseline="0" dirty="0">
                <a:solidFill>
                  <a:srgbClr val="FF0000"/>
                </a:solidFill>
                <a:cs typeface="B Nazanin" panose="00000400000000000000" pitchFamily="2" charset="-78"/>
              </a:rPr>
              <a:t>. </a:t>
            </a:r>
            <a:endParaRPr lang="fa-IR" b="0" i="0" u="none" strike="noStrike" baseline="0" dirty="0">
              <a:solidFill>
                <a:srgbClr val="FF0000"/>
              </a:solidFill>
              <a:cs typeface="B Nazanin" panose="00000400000000000000" pitchFamily="2" charset="-78"/>
            </a:endParaRPr>
          </a:p>
          <a:p>
            <a:pPr marR="0" lvl="0" rtl="1"/>
            <a:endParaRPr lang="ar-SA" b="0" i="0" u="none" strike="noStrike" baseline="0" dirty="0">
              <a:solidFill>
                <a:srgbClr val="FF0000"/>
              </a:solidFill>
              <a:cs typeface="B Nazanin" panose="00000400000000000000" pitchFamily="2" charset="-78"/>
            </a:endParaRPr>
          </a:p>
          <a:p>
            <a:pPr marR="0" lvl="0" rtl="1"/>
            <a:r>
              <a:rPr lang="fa-IR" b="0" i="0" u="none" strike="noStrike" baseline="0" dirty="0">
                <a:solidFill>
                  <a:srgbClr val="FF0000"/>
                </a:solidFill>
                <a:cs typeface="B Nazanin" panose="00000400000000000000" pitchFamily="2" charset="-78"/>
              </a:rPr>
              <a:t>قبلا </a:t>
            </a:r>
            <a:r>
              <a:rPr lang="ar-SA" b="0" i="0" u="none" strike="noStrike" baseline="0" dirty="0">
                <a:cs typeface="B Nazanin" panose="00000400000000000000" pitchFamily="2" charset="-78"/>
              </a:rPr>
              <a:t>متأسفانه از چنین افشاگری </a:t>
            </a:r>
            <a:r>
              <a:rPr lang="ar-SA" b="1" i="0" u="none" strike="noStrike" baseline="0" dirty="0">
                <a:solidFill>
                  <a:srgbClr val="FF0000"/>
                </a:solidFill>
                <a:cs typeface="B Nazanin" panose="00000400000000000000" pitchFamily="2" charset="-78"/>
              </a:rPr>
              <a:t>همیشه قدردانی نمی شود</a:t>
            </a:r>
            <a:r>
              <a:rPr lang="ar-SA" b="0" i="0" u="none" strike="noStrike" baseline="0" dirty="0">
                <a:cs typeface="B Nazanin" panose="00000400000000000000" pitchFamily="2" charset="-78"/>
              </a:rPr>
              <a:t>. حتـی </a:t>
            </a:r>
            <a:r>
              <a:rPr lang="ar-SA" b="1" i="0" u="none" strike="noStrike" baseline="0" dirty="0">
                <a:solidFill>
                  <a:srgbClr val="FF0000"/>
                </a:solidFill>
                <a:cs typeface="B Nazanin" panose="00000400000000000000" pitchFamily="2" charset="-78"/>
              </a:rPr>
              <a:t>گاهـاً افـشاگران مورد تنبیه</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هم قرار می گرفتند</a:t>
            </a:r>
            <a:r>
              <a:rPr lang="en-US" b="0" i="0" u="none" strike="noStrike" baseline="0" dirty="0">
                <a:cs typeface="B Nazanin" panose="00000400000000000000" pitchFamily="2" charset="-78"/>
              </a:rPr>
              <a:t>.</a:t>
            </a:r>
            <a:endParaRPr lang="fa-IR" b="0" i="0" u="none" strike="noStrike" baseline="0" dirty="0">
              <a:cs typeface="B Nazanin" panose="00000400000000000000" pitchFamily="2" charset="-78"/>
            </a:endParaRPr>
          </a:p>
          <a:p>
            <a:pPr marR="0" lvl="0" rtl="1"/>
            <a:r>
              <a:rPr lang="ar-SA" b="0" i="0" u="none" strike="noStrike" baseline="0" dirty="0">
                <a:cs typeface="B Nazanin" panose="00000400000000000000" pitchFamily="2" charset="-78"/>
              </a:rPr>
              <a:t> </a:t>
            </a:r>
            <a:r>
              <a:rPr lang="fa-IR" b="0" i="0" u="none" strike="noStrike" baseline="0" dirty="0">
                <a:solidFill>
                  <a:srgbClr val="FF0000"/>
                </a:solidFill>
                <a:cs typeface="B Nazanin" panose="00000400000000000000" pitchFamily="2" charset="-78"/>
              </a:rPr>
              <a:t>امروزه</a:t>
            </a:r>
            <a:r>
              <a:rPr lang="ar-SA" b="0" i="0" u="none" strike="noStrike" baseline="0" dirty="0">
                <a:cs typeface="B Nazanin" panose="00000400000000000000" pitchFamily="2" charset="-78"/>
              </a:rPr>
              <a:t> هـم دانشمندان پزشکی و هم دولتمردان نیاز به یافتن و مجازات کردن تحقیقات غیر اخلاقـی را احساس می کنند و بنابراین در صدد</a:t>
            </a:r>
            <a:r>
              <a:rPr lang="ar-SA" b="1" i="0" u="none" strike="noStrike" baseline="0" dirty="0">
                <a:cs typeface="B Nazanin" panose="00000400000000000000" pitchFamily="2" charset="-78"/>
              </a:rPr>
              <a:t> </a:t>
            </a:r>
            <a:r>
              <a:rPr lang="ar-SA" b="1" i="0" u="none" strike="noStrike" baseline="0" dirty="0">
                <a:solidFill>
                  <a:srgbClr val="FF0000"/>
                </a:solidFill>
                <a:cs typeface="B Nazanin" panose="00000400000000000000" pitchFamily="2" charset="-78"/>
              </a:rPr>
              <a:t>تقدیر از افشاگران </a:t>
            </a:r>
            <a:r>
              <a:rPr lang="ar-SA" b="0" i="0" u="none" strike="noStrike" baseline="0" dirty="0">
                <a:cs typeface="B Nazanin" panose="00000400000000000000" pitchFamily="2" charset="-78"/>
              </a:rPr>
              <a:t>در جهت رسیدن به ایـن هـدف بر می آیند</a:t>
            </a:r>
            <a:r>
              <a:rPr lang="fa-IR" dirty="0"/>
              <a:t>.</a:t>
            </a:r>
            <a:r>
              <a:rPr lang="en-US" b="0" i="0" u="none" strike="noStrike" baseline="0" dirty="0">
                <a:cs typeface="B Nazanin" panose="00000400000000000000" pitchFamily="2" charset="-78"/>
              </a:rPr>
              <a:t> </a:t>
            </a:r>
            <a:endParaRPr lang="ar-SA" b="0" i="0" u="none" strike="noStrike" baseline="0" dirty="0">
              <a:cs typeface="B Nazanin" panose="00000400000000000000" pitchFamily="2" charset="-78"/>
            </a:endParaRPr>
          </a:p>
        </p:txBody>
      </p:sp>
    </p:spTree>
    <p:extLst>
      <p:ext uri="{BB962C8B-B14F-4D97-AF65-F5344CB8AC3E}">
        <p14:creationId xmlns:p14="http://schemas.microsoft.com/office/powerpoint/2010/main" val="2967037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3F16-1282-4095-94A9-EBD50513D802}"/>
              </a:ext>
            </a:extLst>
          </p:cNvPr>
          <p:cNvSpPr>
            <a:spLocks noGrp="1"/>
          </p:cNvSpPr>
          <p:nvPr>
            <p:ph type="title"/>
          </p:nvPr>
        </p:nvSpPr>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دانشجو و افشا گری</a:t>
            </a:r>
          </a:p>
        </p:txBody>
      </p:sp>
      <p:sp>
        <p:nvSpPr>
          <p:cNvPr id="3" name="Text Placeholder 2">
            <a:extLst>
              <a:ext uri="{FF2B5EF4-FFF2-40B4-BE49-F238E27FC236}">
                <a16:creationId xmlns:a16="http://schemas.microsoft.com/office/drawing/2014/main" id="{63E5034A-C1FB-40B9-800B-34159AE4D136}"/>
              </a:ext>
            </a:extLst>
          </p:cNvPr>
          <p:cNvSpPr>
            <a:spLocks noGrp="1"/>
          </p:cNvSpPr>
          <p:nvPr>
            <p:ph type="body" idx="1"/>
          </p:nvPr>
        </p:nvSpPr>
        <p:spPr/>
        <p:txBody>
          <a:bodyPr/>
          <a:lstStyle/>
          <a:p>
            <a:pPr marR="0" lvl="0" rtl="1">
              <a:lnSpc>
                <a:spcPct val="100000"/>
              </a:lnSpc>
            </a:pPr>
            <a:r>
              <a:rPr lang="ar-SA" b="0" i="0" u="none" strike="noStrike" baseline="0" dirty="0">
                <a:cs typeface="B Nazanin" panose="00000400000000000000" pitchFamily="2" charset="-78"/>
              </a:rPr>
              <a:t>کارآموزان تیمهای تحقیقاتی، همانند </a:t>
            </a:r>
            <a:r>
              <a:rPr lang="ar-SA" b="1" i="0" u="none" strike="noStrike" baseline="0" dirty="0">
                <a:solidFill>
                  <a:srgbClr val="FF0000"/>
                </a:solidFill>
                <a:cs typeface="B Nazanin" panose="00000400000000000000" pitchFamily="2" charset="-78"/>
              </a:rPr>
              <a:t>دانشجویان پزشکی</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ممکن است در موارد شک بـه تحقیقات غیر اخلاقی احساس کنند </a:t>
            </a:r>
            <a:r>
              <a:rPr lang="ar-SA" b="1" i="0" u="none" strike="noStrike" baseline="0" dirty="0">
                <a:solidFill>
                  <a:srgbClr val="FF0000"/>
                </a:solidFill>
                <a:cs typeface="B Nazanin" panose="00000400000000000000" pitchFamily="2" charset="-78"/>
              </a:rPr>
              <a:t>بـه سـختی مـی تواننـد </a:t>
            </a:r>
            <a:r>
              <a:rPr lang="fa-IR" b="1" i="0" u="none" strike="noStrike" baseline="0" dirty="0">
                <a:solidFill>
                  <a:srgbClr val="FF0000"/>
                </a:solidFill>
                <a:cs typeface="B Nazanin" panose="00000400000000000000" pitchFamily="2" charset="-78"/>
              </a:rPr>
              <a:t>اقدامی</a:t>
            </a:r>
            <a:r>
              <a:rPr lang="ar-SA" b="1" i="0" u="none" strike="noStrike" baseline="0" dirty="0">
                <a:solidFill>
                  <a:srgbClr val="FF0000"/>
                </a:solidFill>
                <a:cs typeface="B Nazanin" panose="00000400000000000000" pitchFamily="2" charset="-78"/>
              </a:rPr>
              <a:t> نماینـد</a:t>
            </a:r>
            <a:r>
              <a:rPr lang="ar-SA" b="0" i="0" u="none" strike="noStrike" baseline="0" dirty="0">
                <a:cs typeface="B Nazanin" panose="00000400000000000000" pitchFamily="2" charset="-78"/>
              </a:rPr>
              <a:t>، چـون ممکـن است خـود را </a:t>
            </a:r>
            <a:r>
              <a:rPr lang="ar-SA" b="1" i="0" u="none" strike="noStrike" baseline="0" dirty="0">
                <a:solidFill>
                  <a:srgbClr val="FF0000"/>
                </a:solidFill>
                <a:cs typeface="B Nazanin" panose="00000400000000000000" pitchFamily="2" charset="-78"/>
              </a:rPr>
              <a:t>فاقـد صـلاحیت</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بـرای داوری در مـورد افعـال محققـین ارشـد گـروه ببیننـد و احتمال دارد در صورت صحبت کردن در مورد آن، مورد </a:t>
            </a:r>
            <a:r>
              <a:rPr lang="ar-SA" b="1" i="0" u="none" strike="noStrike" baseline="0" dirty="0">
                <a:solidFill>
                  <a:srgbClr val="FF0000"/>
                </a:solidFill>
                <a:cs typeface="B Nazanin" panose="00000400000000000000" pitchFamily="2" charset="-78"/>
              </a:rPr>
              <a:t>تنبیه قرار گیرند</a:t>
            </a:r>
            <a:r>
              <a:rPr lang="ar-SA" b="0" i="0" u="none" strike="noStrike" baseline="0" dirty="0">
                <a:cs typeface="B Nazanin" panose="00000400000000000000" pitchFamily="2" charset="-78"/>
              </a:rPr>
              <a:t>.</a:t>
            </a:r>
            <a:endParaRPr lang="fa-IR" b="0" i="0" u="none" strike="noStrike" baseline="0" dirty="0">
              <a:cs typeface="B Nazanin" panose="00000400000000000000" pitchFamily="2" charset="-78"/>
            </a:endParaRPr>
          </a:p>
          <a:p>
            <a:pPr marR="0" lvl="0" rtl="1">
              <a:lnSpc>
                <a:spcPct val="100000"/>
              </a:lnSpc>
            </a:pPr>
            <a:r>
              <a:rPr lang="fa-IR" b="0" i="0" u="none" strike="noStrike" baseline="0" dirty="0">
                <a:cs typeface="B Nazanin" panose="00000400000000000000" pitchFamily="2" charset="-78"/>
              </a:rPr>
              <a:t>دانشجویان</a:t>
            </a:r>
            <a:r>
              <a:rPr lang="ar-SA" b="0" i="0" u="none" strike="noStrike" baseline="0" dirty="0">
                <a:cs typeface="B Nazanin" panose="00000400000000000000" pitchFamily="2" charset="-78"/>
              </a:rPr>
              <a:t> حداقل باید از شرکت در تحقیقاتی که واضحاً برایشان غیراخلاقـی بنظـر مـی رسـد، (بعنوان مثال دروغ گفتن به افراد مورد تحقیـق و جعـل داده هـا) </a:t>
            </a:r>
            <a:r>
              <a:rPr lang="ar-SA" b="1" i="0" u="none" strike="noStrike" baseline="0" dirty="0">
                <a:solidFill>
                  <a:srgbClr val="FF0000"/>
                </a:solidFill>
                <a:cs typeface="B Nazanin" panose="00000400000000000000" pitchFamily="2" charset="-78"/>
              </a:rPr>
              <a:t>امتنـاع ورزنـد</a:t>
            </a:r>
            <a:r>
              <a:rPr lang="ar-SA" b="0" i="0" u="none" strike="noStrike" baseline="0" dirty="0">
                <a:cs typeface="B Nazanin" panose="00000400000000000000" pitchFamily="2" charset="-78"/>
              </a:rPr>
              <a:t>. </a:t>
            </a:r>
          </a:p>
          <a:p>
            <a:pPr marR="0" lvl="0" rtl="1">
              <a:lnSpc>
                <a:spcPct val="100000"/>
              </a:lnSpc>
            </a:pPr>
            <a:r>
              <a:rPr lang="ar-SA" b="1" i="0" u="none" strike="noStrike" baseline="0" dirty="0">
                <a:cs typeface="B Nazanin" panose="00000400000000000000" pitchFamily="2" charset="-78"/>
              </a:rPr>
              <a:t>در صـورت مشاهده دیگران</a:t>
            </a:r>
            <a:r>
              <a:rPr lang="ar-SA" b="0" i="0" u="none" strike="noStrike" baseline="0" dirty="0">
                <a:cs typeface="B Nazanin" panose="00000400000000000000" pitchFamily="2" charset="-78"/>
              </a:rPr>
              <a:t> در حال انجام چنین کارهای غیر اخلاقی، هر اقـدامی مـی تواننـد بـرای </a:t>
            </a:r>
            <a:r>
              <a:rPr lang="ar-SA" b="1" i="0" u="none" strike="noStrike" baseline="0" dirty="0">
                <a:solidFill>
                  <a:srgbClr val="FF0000"/>
                </a:solidFill>
                <a:cs typeface="B Nazanin" panose="00000400000000000000" pitchFamily="2" charset="-78"/>
              </a:rPr>
              <a:t>آگاه نمودن اولیای مربوطه، مستقیماً و یا بصورت بی نام</a:t>
            </a:r>
            <a:r>
              <a:rPr lang="ar-SA" b="0" i="0" u="none" strike="noStrike" baseline="0" dirty="0">
                <a:solidFill>
                  <a:srgbClr val="FF0000"/>
                </a:solidFill>
                <a:cs typeface="B Nazanin" panose="00000400000000000000" pitchFamily="2" charset="-78"/>
              </a:rPr>
              <a:t>، انجام دهند.</a:t>
            </a:r>
          </a:p>
        </p:txBody>
      </p:sp>
    </p:spTree>
    <p:extLst>
      <p:ext uri="{BB962C8B-B14F-4D97-AF65-F5344CB8AC3E}">
        <p14:creationId xmlns:p14="http://schemas.microsoft.com/office/powerpoint/2010/main" val="41200032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CCFB-449A-45C6-8E69-BB8321F1E275}"/>
              </a:ext>
            </a:extLst>
          </p:cNvPr>
          <p:cNvSpPr>
            <a:spLocks noGrp="1"/>
          </p:cNvSpPr>
          <p:nvPr>
            <p:ph type="title"/>
          </p:nvPr>
        </p:nvSpPr>
        <p:spPr/>
        <p:txBody>
          <a:bodyPr/>
          <a:lstStyle/>
          <a:p>
            <a:pPr marR="0" rtl="1"/>
            <a:r>
              <a:rPr lang="ar-SA" b="1" i="0" u="none" strike="noStrike" kern="1400" baseline="0" dirty="0">
                <a:solidFill>
                  <a:srgbClr val="002060"/>
                </a:solidFill>
                <a:cs typeface="B Nazanin" panose="00000400000000000000" pitchFamily="2" charset="-78"/>
              </a:rPr>
              <a:t>موضوعات حل نشده</a:t>
            </a:r>
            <a:r>
              <a:rPr lang="en-US" b="1" i="0" u="none" strike="noStrike" kern="1400" baseline="0" dirty="0">
                <a:solidFill>
                  <a:srgbClr val="002060"/>
                </a:solidFill>
                <a:latin typeface="Times New Roman" panose="02020603050405020304" pitchFamily="18" charset="0"/>
                <a:cs typeface="B Nazanin" panose="00000400000000000000" pitchFamily="2" charset="-78"/>
              </a:rPr>
              <a:t> (Unresolved Issues)  </a:t>
            </a:r>
          </a:p>
        </p:txBody>
      </p:sp>
      <p:sp>
        <p:nvSpPr>
          <p:cNvPr id="3" name="Text Placeholder 2">
            <a:extLst>
              <a:ext uri="{FF2B5EF4-FFF2-40B4-BE49-F238E27FC236}">
                <a16:creationId xmlns:a16="http://schemas.microsoft.com/office/drawing/2014/main" id="{E27CEB46-C476-4D4A-9470-8897E5BE25A4}"/>
              </a:ext>
            </a:extLst>
          </p:cNvPr>
          <p:cNvSpPr>
            <a:spLocks noGrp="1"/>
          </p:cNvSpPr>
          <p:nvPr>
            <p:ph type="body" idx="1"/>
          </p:nvPr>
        </p:nvSpPr>
        <p:spPr/>
        <p:txBody>
          <a:bodyPr/>
          <a:lstStyle/>
          <a:p>
            <a:pPr marR="0" lvl="0" rtl="1">
              <a:lnSpc>
                <a:spcPct val="100000"/>
              </a:lnSpc>
            </a:pPr>
            <a:r>
              <a:rPr lang="ar-SA" b="0" i="0" u="none" strike="noStrike" baseline="0" dirty="0">
                <a:cs typeface="B Nazanin" panose="00000400000000000000" pitchFamily="2" charset="-78"/>
              </a:rPr>
              <a:t>در حالیکـه دانـش پزشکی به </a:t>
            </a:r>
            <a:r>
              <a:rPr lang="ar-SA" b="1" i="0" u="none" strike="noStrike" baseline="0" dirty="0">
                <a:solidFill>
                  <a:srgbClr val="FF0000"/>
                </a:solidFill>
                <a:cs typeface="B Nazanin" panose="00000400000000000000" pitchFamily="2" charset="-78"/>
              </a:rPr>
              <a:t>پیشرفت</a:t>
            </a:r>
            <a:r>
              <a:rPr lang="ar-SA" b="0" i="0" u="none" strike="noStrike" baseline="0" dirty="0">
                <a:cs typeface="B Nazanin" panose="00000400000000000000" pitchFamily="2" charset="-78"/>
              </a:rPr>
              <a:t> در زمینه هـایی مثـل ژنتیـک، علـوم اعـصاب و پیونـد بافـت و اعـضاء ادامه می دهد، </a:t>
            </a:r>
            <a:r>
              <a:rPr lang="ar-SA" b="0" i="0" u="none" strike="noStrike" baseline="0" dirty="0">
                <a:solidFill>
                  <a:srgbClr val="FF0000"/>
                </a:solidFill>
                <a:cs typeface="B Nazanin" panose="00000400000000000000" pitchFamily="2" charset="-78"/>
              </a:rPr>
              <a:t>پرسشهای جدیدی </a:t>
            </a:r>
            <a:r>
              <a:rPr lang="ar-SA" b="0" i="0" u="none" strike="noStrike" baseline="0" dirty="0">
                <a:cs typeface="B Nazanin" panose="00000400000000000000" pitchFamily="2" charset="-78"/>
              </a:rPr>
              <a:t>در مورد </a:t>
            </a:r>
            <a:r>
              <a:rPr lang="ar-SA" b="1" i="0" u="none" strike="noStrike" baseline="0" dirty="0">
                <a:solidFill>
                  <a:srgbClr val="FF0000"/>
                </a:solidFill>
                <a:cs typeface="B Nazanin" panose="00000400000000000000" pitchFamily="2" charset="-78"/>
              </a:rPr>
              <a:t>پذیرفته بودن</a:t>
            </a:r>
            <a:r>
              <a:rPr lang="ar-SA" b="0" i="0" u="none" strike="noStrike" baseline="0" dirty="0">
                <a:solidFill>
                  <a:srgbClr val="FF0000"/>
                </a:solidFill>
                <a:cs typeface="B Nazanin" panose="00000400000000000000" pitchFamily="2" charset="-78"/>
              </a:rPr>
              <a:t> </a:t>
            </a:r>
            <a:r>
              <a:rPr lang="ar-SA" b="1" i="0" u="none" strike="noStrike" baseline="0" dirty="0">
                <a:solidFill>
                  <a:srgbClr val="FF0000"/>
                </a:solidFill>
                <a:cs typeface="B Nazanin" panose="00000400000000000000" pitchFamily="2" charset="-78"/>
              </a:rPr>
              <a:t>تکنیکها، پروسه ها و درمانها</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از نظر اخلاقی بوجود می آیند که جوابهای حاضر و آماده برای آنها وجود ندارد</a:t>
            </a:r>
            <a:r>
              <a:rPr lang="fa-IR" dirty="0"/>
              <a:t>.</a:t>
            </a:r>
            <a:r>
              <a:rPr lang="en-US" b="0" i="0" u="none" strike="noStrike" baseline="0" dirty="0">
                <a:cs typeface="B Nazanin" panose="00000400000000000000" pitchFamily="2" charset="-78"/>
              </a:rPr>
              <a:t> </a:t>
            </a:r>
            <a:r>
              <a:rPr lang="ar-SA" b="0" i="0" u="none" strike="noStrike" baseline="0" dirty="0">
                <a:cs typeface="B Nazanin" panose="00000400000000000000" pitchFamily="2" charset="-78"/>
              </a:rPr>
              <a:t> </a:t>
            </a:r>
            <a:endParaRPr lang="fa-IR" b="0" i="0" u="none" strike="noStrike" baseline="0" dirty="0">
              <a:cs typeface="B Nazanin" panose="00000400000000000000" pitchFamily="2" charset="-78"/>
            </a:endParaRPr>
          </a:p>
          <a:p>
            <a:pPr marR="0" lvl="0" rtl="1">
              <a:lnSpc>
                <a:spcPct val="100000"/>
              </a:lnSpc>
            </a:pPr>
            <a:r>
              <a:rPr lang="ar-SA" b="0" i="0" u="none" strike="noStrike" baseline="0" dirty="0">
                <a:cs typeface="B Nazanin" panose="00000400000000000000" pitchFamily="2" charset="-78"/>
              </a:rPr>
              <a:t>بعلاوه بعضی موضوعات قدیمی تـر، هنـوز از نظـر اخلاقـی مـورد اخـتلاف مـی باشـند بـه عنوان مثال اینکه تحت چه شرایطی </a:t>
            </a:r>
            <a:r>
              <a:rPr lang="ar-SA" b="1" i="0" u="none" strike="noStrike" baseline="0" dirty="0">
                <a:solidFill>
                  <a:srgbClr val="FF0000"/>
                </a:solidFill>
                <a:cs typeface="B Nazanin" panose="00000400000000000000" pitchFamily="2" charset="-78"/>
              </a:rPr>
              <a:t>دارونما</a:t>
            </a:r>
            <a:r>
              <a:rPr lang="ar-SA" b="0" i="0" u="none" strike="noStrike" baseline="0" dirty="0">
                <a:cs typeface="B Nazanin" panose="00000400000000000000" pitchFamily="2" charset="-78"/>
              </a:rPr>
              <a:t> به یـک کارآزمـایی بـالینی مـی توانـد اضـافه شود و </a:t>
            </a:r>
            <a:r>
              <a:rPr lang="fa-IR" b="0" i="0" u="none" strike="noStrike" baseline="0" dirty="0">
                <a:cs typeface="B Nazanin" panose="00000400000000000000" pitchFamily="2" charset="-78"/>
              </a:rPr>
              <a:t>چ</a:t>
            </a:r>
            <a:r>
              <a:rPr lang="ar-SA" b="0" i="0" u="none" strike="noStrike" baseline="0" dirty="0">
                <a:cs typeface="B Nazanin" panose="00000400000000000000" pitchFamily="2" charset="-78"/>
              </a:rPr>
              <a:t>ه </a:t>
            </a:r>
            <a:r>
              <a:rPr lang="ar-SA" b="1" i="0" u="none" strike="noStrike" baseline="0" dirty="0">
                <a:solidFill>
                  <a:srgbClr val="FF0000"/>
                </a:solidFill>
                <a:cs typeface="B Nazanin" panose="00000400000000000000" pitchFamily="2" charset="-78"/>
              </a:rPr>
              <a:t>مراقبت تکمیلی ای</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برای شرکت کنندگان در تحقیق باید مهیّا گردد</a:t>
            </a:r>
            <a:r>
              <a:rPr lang="fa-IR" dirty="0"/>
              <a:t>.</a:t>
            </a:r>
            <a:r>
              <a:rPr lang="en-US" b="0" i="0" u="none" strike="noStrike" baseline="0" dirty="0">
                <a:cs typeface="B Nazanin" panose="00000400000000000000" pitchFamily="2" charset="-78"/>
              </a:rPr>
              <a:t> </a:t>
            </a:r>
            <a:r>
              <a:rPr lang="ar-SA" b="0" i="0" u="none" strike="noStrike" baseline="0" dirty="0">
                <a:cs typeface="B Nazanin" panose="00000400000000000000" pitchFamily="2" charset="-78"/>
              </a:rPr>
              <a:t> </a:t>
            </a:r>
            <a:endParaRPr lang="fa-IR" b="0" i="0" u="none" strike="noStrike" baseline="0" dirty="0">
              <a:cs typeface="B Nazanin" panose="00000400000000000000" pitchFamily="2" charset="-78"/>
            </a:endParaRPr>
          </a:p>
          <a:p>
            <a:pPr marR="0" lvl="0" rtl="1">
              <a:lnSpc>
                <a:spcPct val="100000"/>
              </a:lnSpc>
            </a:pPr>
            <a:r>
              <a:rPr lang="ar-SA" b="1" i="0" u="none" strike="noStrike" baseline="0" dirty="0">
                <a:solidFill>
                  <a:srgbClr val="FF0000"/>
                </a:solidFill>
                <a:cs typeface="B Nazanin" panose="00000400000000000000" pitchFamily="2" charset="-78"/>
              </a:rPr>
              <a:t>در سطح جهانی</a:t>
            </a:r>
            <a:r>
              <a:rPr lang="ar-SA" b="0" i="0" u="none" strike="noStrike" baseline="0" dirty="0">
                <a:cs typeface="B Nazanin" panose="00000400000000000000" pitchFamily="2" charset="-78"/>
              </a:rPr>
              <a:t>، فاصله </a:t>
            </a:r>
            <a:r>
              <a:rPr lang="en-US" b="0" i="0" u="none" strike="noStrike" baseline="0" dirty="0">
                <a:latin typeface="Times New Roman" panose="02020603050405020304" pitchFamily="18" charset="0"/>
                <a:cs typeface="B Nazanin" panose="00000400000000000000" pitchFamily="2" charset="-78"/>
              </a:rPr>
              <a:t>10/90</a:t>
            </a:r>
            <a:r>
              <a:rPr lang="ar-SA" b="0" i="0" u="none" strike="noStrike" baseline="0" dirty="0">
                <a:latin typeface="Times New Roman" panose="02020603050405020304" pitchFamily="18" charset="0"/>
                <a:cs typeface="B Nazanin" panose="00000400000000000000" pitchFamily="2" charset="-78"/>
              </a:rPr>
              <a:t> در تحقیقات پزشکی (تنها ده درصد بودجـه ی تحقیقـات درجهان صرف مشکلات بهداشتی می شود که </a:t>
            </a:r>
            <a:r>
              <a:rPr lang="en-US" b="0" i="0" u="none" strike="noStrike" baseline="0" dirty="0">
                <a:latin typeface="Times New Roman" panose="02020603050405020304" pitchFamily="18" charset="0"/>
                <a:cs typeface="B Nazanin" panose="00000400000000000000" pitchFamily="2" charset="-78"/>
              </a:rPr>
              <a:t>90</a:t>
            </a:r>
            <a:r>
              <a:rPr lang="fa-IR" b="0" i="0" u="none" strike="noStrike" baseline="0" dirty="0">
                <a:latin typeface="Times New Roman" panose="02020603050405020304" pitchFamily="18" charset="0"/>
                <a:cs typeface="B Nazanin" panose="00000400000000000000" pitchFamily="2" charset="-78"/>
              </a:rPr>
              <a:t> </a:t>
            </a:r>
            <a:r>
              <a:rPr lang="ar-SA" b="0" i="0" u="none" strike="noStrike" baseline="0" dirty="0">
                <a:latin typeface="Times New Roman" panose="02020603050405020304" pitchFamily="18" charset="0"/>
                <a:cs typeface="B Nazanin" panose="00000400000000000000" pitchFamily="2" charset="-78"/>
              </a:rPr>
              <a:t>درصد مردم جهان را تحـت تـأثیر قـرار می دهد) ، کاملا یک مسئله حـل نـشده اخلاقـی اسـت </a:t>
            </a:r>
            <a:r>
              <a:rPr lang="ar-SA" b="0" i="0" u="none" strike="noStrike" baseline="0" dirty="0">
                <a:solidFill>
                  <a:srgbClr val="FF0000"/>
                </a:solidFill>
                <a:latin typeface="Times New Roman" panose="02020603050405020304" pitchFamily="18" charset="0"/>
                <a:cs typeface="B Nazanin" panose="00000400000000000000" pitchFamily="2" charset="-78"/>
              </a:rPr>
              <a:t>.</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B012994B-903F-5F27-37F2-31F1894585A1}"/>
                  </a:ext>
                </a:extLst>
              </p:cNvPr>
              <p:cNvGraphicFramePr>
                <a:graphicFrameLocks noChangeAspect="1"/>
              </p:cNvGraphicFramePr>
              <p:nvPr>
                <p:extLst>
                  <p:ext uri="{D42A27DB-BD31-4B8C-83A1-F6EECF244321}">
                    <p14:modId xmlns:p14="http://schemas.microsoft.com/office/powerpoint/2010/main" val="823178827"/>
                  </p:ext>
                </p:extLst>
              </p:nvPr>
            </p:nvGraphicFramePr>
            <p:xfrm>
              <a:off x="5860815" y="5721350"/>
              <a:ext cx="470370" cy="264583"/>
            </p:xfrm>
            <a:graphic>
              <a:graphicData uri="http://schemas.microsoft.com/office/powerpoint/2016/slidezoom">
                <pslz:sldZm>
                  <pslz:sldZmObj sldId="300" cId="3022018155">
                    <pslz:zmPr id="{596A645A-DB6C-4CDF-B6AF-339F329652DA}" returnToParent="0" transitionDur="1000">
                      <p166:blipFill xmlns:p166="http://schemas.microsoft.com/office/powerpoint/2016/6/main">
                        <a:blip r:embed="rId2"/>
                        <a:stretch>
                          <a:fillRect/>
                        </a:stretch>
                      </p166:blipFill>
                      <p166:spPr xmlns:p166="http://schemas.microsoft.com/office/powerpoint/2016/6/main">
                        <a:xfrm>
                          <a:off x="0" y="0"/>
                          <a:ext cx="470370" cy="264583"/>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xmlns="" xmlns:pslz="http://schemas.microsoft.com/office/powerpoint/2016/slidezoom" id="{B012994B-903F-5F27-37F2-31F1894585A1}"/>
                  </a:ext>
                </a:extLst>
              </p:cNvPr>
              <p:cNvPicPr>
                <a:picLocks noGrp="1" noRot="1" noChangeAspect="1" noMove="1" noResize="1" noEditPoints="1" noAdjustHandles="1" noChangeArrowheads="1" noChangeShapeType="1"/>
              </p:cNvPicPr>
              <p:nvPr/>
            </p:nvPicPr>
            <p:blipFill>
              <a:blip r:embed="rId4"/>
              <a:stretch>
                <a:fillRect/>
              </a:stretch>
            </p:blipFill>
            <p:spPr>
              <a:xfrm>
                <a:off x="5860815" y="5721350"/>
                <a:ext cx="470370" cy="264583"/>
              </a:xfrm>
              <a:prstGeom prst="rect">
                <a:avLst/>
              </a:prstGeom>
              <a:ln w="3175">
                <a:solidFill>
                  <a:prstClr val="ltGray"/>
                </a:solidFill>
              </a:ln>
            </p:spPr>
          </p:pic>
        </mc:Fallback>
      </mc:AlternateContent>
    </p:spTree>
    <p:extLst>
      <p:ext uri="{BB962C8B-B14F-4D97-AF65-F5344CB8AC3E}">
        <p14:creationId xmlns:p14="http://schemas.microsoft.com/office/powerpoint/2010/main" val="1905764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5262-2FFC-429F-AE62-E5A1F46A8C82}"/>
              </a:ext>
            </a:extLst>
          </p:cNvPr>
          <p:cNvSpPr>
            <a:spLocks noGrp="1"/>
          </p:cNvSpPr>
          <p:nvPr>
            <p:ph type="title"/>
          </p:nvPr>
        </p:nvSpPr>
        <p:spPr>
          <a:xfrm>
            <a:off x="702733" y="449791"/>
            <a:ext cx="10515600" cy="5748596"/>
          </a:xfrm>
        </p:spPr>
        <p:txBody>
          <a:bodyPr>
            <a:normAutofit/>
          </a:bodyPr>
          <a:lstStyle/>
          <a:p>
            <a:r>
              <a:rPr lang="fa-IR" sz="6000" dirty="0">
                <a:solidFill>
                  <a:srgbClr val="7030A0"/>
                </a:solidFill>
              </a:rPr>
              <a:t>پایان</a:t>
            </a:r>
            <a:endParaRPr lang="en-US" sz="6000" dirty="0">
              <a:solidFill>
                <a:srgbClr val="7030A0"/>
              </a:solidFill>
            </a:endParaRPr>
          </a:p>
        </p:txBody>
      </p:sp>
    </p:spTree>
    <p:extLst>
      <p:ext uri="{BB962C8B-B14F-4D97-AF65-F5344CB8AC3E}">
        <p14:creationId xmlns:p14="http://schemas.microsoft.com/office/powerpoint/2010/main" val="302201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B1D23B-F070-EC4B-9E9B-6AC2765D7A60}"/>
              </a:ext>
            </a:extLst>
          </p:cNvPr>
          <p:cNvSpPr>
            <a:spLocks noGrp="1"/>
          </p:cNvSpPr>
          <p:nvPr>
            <p:ph idx="1"/>
          </p:nvPr>
        </p:nvSpPr>
        <p:spPr>
          <a:xfrm>
            <a:off x="948267" y="1727201"/>
            <a:ext cx="10473267" cy="3158066"/>
          </a:xfrm>
        </p:spPr>
        <p:txBody>
          <a:bodyPr>
            <a:noAutofit/>
          </a:bodyPr>
          <a:lstStyle/>
          <a:p>
            <a:pPr marL="0" indent="0" algn="ctr">
              <a:buNone/>
            </a:pPr>
            <a:r>
              <a:rPr lang="fa-IR" sz="12000" dirty="0">
                <a:solidFill>
                  <a:srgbClr val="FF0000"/>
                </a:solidFill>
                <a:cs typeface="B Titr" pitchFamily="2" charset="-78"/>
              </a:rPr>
              <a:t> مرگ 128</a:t>
            </a:r>
          </a:p>
        </p:txBody>
      </p:sp>
    </p:spTree>
    <p:extLst>
      <p:ext uri="{BB962C8B-B14F-4D97-AF65-F5344CB8AC3E}">
        <p14:creationId xmlns:p14="http://schemas.microsoft.com/office/powerpoint/2010/main" val="359943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1BC0-4A51-42F0-96DB-B2F8EB44F896}"/>
              </a:ext>
            </a:extLst>
          </p:cNvPr>
          <p:cNvSpPr>
            <a:spLocks noGrp="1"/>
          </p:cNvSpPr>
          <p:nvPr>
            <p:ph type="title"/>
          </p:nvPr>
        </p:nvSpPr>
        <p:spPr>
          <a:xfrm>
            <a:off x="838200" y="322595"/>
            <a:ext cx="10515600" cy="1325563"/>
          </a:xfrm>
        </p:spPr>
        <p:txBody>
          <a:bodyPr/>
          <a:lstStyle/>
          <a:p>
            <a:pPr marR="0" rtl="1"/>
            <a:r>
              <a:rPr lang="ar-SA" b="1" i="0" u="none" strike="noStrike" kern="1400" baseline="0" dirty="0">
                <a:solidFill>
                  <a:srgbClr val="002060"/>
                </a:solidFill>
                <a:latin typeface="Times New Roman" panose="02020603050405020304" pitchFamily="18" charset="0"/>
                <a:cs typeface="B Nazanin" panose="00000400000000000000" pitchFamily="2" charset="-78"/>
              </a:rPr>
              <a:t>اهمیت پژوهش در پزشکی</a:t>
            </a:r>
          </a:p>
        </p:txBody>
      </p:sp>
      <p:sp>
        <p:nvSpPr>
          <p:cNvPr id="3" name="Text Placeholder 2">
            <a:extLst>
              <a:ext uri="{FF2B5EF4-FFF2-40B4-BE49-F238E27FC236}">
                <a16:creationId xmlns:a16="http://schemas.microsoft.com/office/drawing/2014/main" id="{06533129-A8BA-458B-A359-7E9544DD00FD}"/>
              </a:ext>
            </a:extLst>
          </p:cNvPr>
          <p:cNvSpPr>
            <a:spLocks noGrp="1"/>
          </p:cNvSpPr>
          <p:nvPr>
            <p:ph type="body" idx="1"/>
          </p:nvPr>
        </p:nvSpPr>
        <p:spPr/>
        <p:txBody>
          <a:bodyPr/>
          <a:lstStyle/>
          <a:p>
            <a:pPr marR="0" lvl="0" rtl="1"/>
            <a:r>
              <a:rPr lang="ar-SA" b="1" i="0" u="none" strike="noStrike" baseline="0" dirty="0">
                <a:cs typeface="B Nazanin" panose="00000400000000000000" pitchFamily="2" charset="-78"/>
              </a:rPr>
              <a:t> </a:t>
            </a:r>
            <a:r>
              <a:rPr lang="ar-SA" b="1" i="0" u="none" strike="noStrike" baseline="0" dirty="0">
                <a:solidFill>
                  <a:srgbClr val="FF0000"/>
                </a:solidFill>
                <a:cs typeface="B Nazanin" panose="00000400000000000000" pitchFamily="2" charset="-78"/>
              </a:rPr>
              <a:t>پزشکی</a:t>
            </a:r>
            <a:r>
              <a:rPr lang="ar-SA" b="0" i="0" u="none" strike="noStrike" baseline="0" dirty="0">
                <a:cs typeface="B Nazanin" panose="00000400000000000000" pitchFamily="2" charset="-78"/>
              </a:rPr>
              <a:t> همچون ریاضیات یا فیزیک یک علم </a:t>
            </a:r>
            <a:r>
              <a:rPr lang="ar-SA" b="1" i="0" u="none" strike="noStrike" baseline="0" dirty="0">
                <a:solidFill>
                  <a:srgbClr val="FF0000"/>
                </a:solidFill>
                <a:cs typeface="B Nazanin" panose="00000400000000000000" pitchFamily="2" charset="-78"/>
              </a:rPr>
              <a:t>دقیق و عینی نیست</a:t>
            </a:r>
            <a:r>
              <a:rPr lang="ar-SA" b="0" i="0" u="none" strike="noStrike" baseline="0" dirty="0">
                <a:cs typeface="B Nazanin" panose="00000400000000000000" pitchFamily="2" charset="-78"/>
              </a:rPr>
              <a:t>، اصول کلی زیادی دارد که در بیشتر مواقع، معتبر هستند ولی هر بیمار به گونه ای متفـاوت مـی باشـد و آنچـه بـرای درمـان</a:t>
            </a:r>
            <a:r>
              <a:rPr lang="ar-SA" b="0" i="0" u="none" strike="noStrike" baseline="0" dirty="0">
                <a:solidFill>
                  <a:srgbClr val="FF0000"/>
                </a:solidFill>
                <a:cs typeface="B Nazanin" panose="00000400000000000000" pitchFamily="2" charset="-78"/>
              </a:rPr>
              <a:t> </a:t>
            </a:r>
            <a:r>
              <a:rPr lang="ar-SA" b="1" i="0" u="none" strike="noStrike" baseline="0" dirty="0">
                <a:solidFill>
                  <a:srgbClr val="FF0000"/>
                </a:solidFill>
                <a:cs typeface="B Nazanin" panose="00000400000000000000" pitchFamily="2" charset="-78"/>
              </a:rPr>
              <a:t>90 درصد</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جمعیـت مـوثر اسـت، بـرای </a:t>
            </a:r>
            <a:r>
              <a:rPr lang="ar-SA" b="1" i="0" u="none" strike="noStrike" baseline="0" dirty="0">
                <a:solidFill>
                  <a:srgbClr val="FF0000"/>
                </a:solidFill>
                <a:cs typeface="B Nazanin" panose="00000400000000000000" pitchFamily="2" charset="-78"/>
              </a:rPr>
              <a:t>10 درصد</a:t>
            </a:r>
            <a:r>
              <a:rPr lang="ar-SA" b="0" i="0" u="none" strike="noStrike" baseline="0" dirty="0">
                <a:solidFill>
                  <a:srgbClr val="FF0000"/>
                </a:solidFill>
                <a:cs typeface="B Nazanin" panose="00000400000000000000" pitchFamily="2" charset="-78"/>
              </a:rPr>
              <a:t> </a:t>
            </a:r>
            <a:r>
              <a:rPr lang="ar-SA" b="0" i="0" u="none" strike="noStrike" baseline="0" dirty="0">
                <a:cs typeface="B Nazanin" panose="00000400000000000000" pitchFamily="2" charset="-78"/>
              </a:rPr>
              <a:t>باقیمانـده موثر نیـست.</a:t>
            </a:r>
          </a:p>
          <a:p>
            <a:pPr marR="0" lvl="0" rtl="1"/>
            <a:r>
              <a:rPr lang="ar-SA" b="0" i="0" u="none" strike="noStrike" baseline="0" dirty="0">
                <a:cs typeface="B Nazanin" panose="00000400000000000000" pitchFamily="2" charset="-78"/>
              </a:rPr>
              <a:t> بنـابراین، پزشکی، </a:t>
            </a:r>
            <a:r>
              <a:rPr lang="ar-SA" b="0" i="0" u="none" strike="noStrike" baseline="0" dirty="0">
                <a:solidFill>
                  <a:srgbClr val="FF0000"/>
                </a:solidFill>
                <a:cs typeface="B Nazanin" panose="00000400000000000000" pitchFamily="2" charset="-78"/>
              </a:rPr>
              <a:t>ذاتاً علمی تجربی </a:t>
            </a:r>
            <a:r>
              <a:rPr lang="ar-SA" b="0" i="0" u="none" strike="noStrike" baseline="0" dirty="0">
                <a:cs typeface="B Nazanin" panose="00000400000000000000" pitchFamily="2" charset="-78"/>
              </a:rPr>
              <a:t>است.</a:t>
            </a:r>
            <a:endParaRPr lang="fa-IR" b="0" i="0" u="none" strike="noStrike" baseline="0" dirty="0">
              <a:cs typeface="B Nazanin" panose="00000400000000000000" pitchFamily="2" charset="-78"/>
            </a:endParaRPr>
          </a:p>
          <a:p>
            <a:pPr marR="0" lvl="0" rtl="1"/>
            <a:endParaRPr lang="ar-SA" b="0" i="0" u="none" strike="noStrike" baseline="0" dirty="0">
              <a:cs typeface="B Nazanin" panose="00000400000000000000" pitchFamily="2" charset="-78"/>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B44307BF-696B-5B46-885F-8CD70446F166}"/>
                  </a:ext>
                </a:extLst>
              </p:cNvPr>
              <p:cNvGraphicFramePr>
                <a:graphicFrameLocks noChangeAspect="1"/>
              </p:cNvGraphicFramePr>
              <p:nvPr>
                <p:extLst>
                  <p:ext uri="{D42A27DB-BD31-4B8C-83A1-F6EECF244321}">
                    <p14:modId xmlns:p14="http://schemas.microsoft.com/office/powerpoint/2010/main" val="1833160023"/>
                  </p:ext>
                </p:extLst>
              </p:nvPr>
            </p:nvGraphicFramePr>
            <p:xfrm>
              <a:off x="4995333" y="4214283"/>
              <a:ext cx="1524000" cy="857250"/>
            </p:xfrm>
            <a:graphic>
              <a:graphicData uri="http://schemas.microsoft.com/office/powerpoint/2016/slidezoom">
                <pslz:sldZm>
                  <pslz:sldZmObj sldId="309" cId="3193799667">
                    <pslz:zmPr id="{A7E2A6AA-1FD9-4E20-A377-BF566B3194BD}" returnToParent="0" transitionDur="1000">
                      <p166:blipFill xmlns:p166="http://schemas.microsoft.com/office/powerpoint/2016/6/main">
                        <a:blip r:embed="rId2"/>
                        <a:stretch>
                          <a:fillRect/>
                        </a:stretch>
                      </p166:blipFill>
                      <p166:spPr xmlns:p166="http://schemas.microsoft.com/office/powerpoint/2016/6/main">
                        <a:xfrm>
                          <a:off x="0" y="0"/>
                          <a:ext cx="1524000" cy="85725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xmlns="" xmlns:pslz="http://schemas.microsoft.com/office/powerpoint/2016/slidezoom" id="{B44307BF-696B-5B46-885F-8CD70446F166}"/>
                  </a:ext>
                </a:extLst>
              </p:cNvPr>
              <p:cNvPicPr>
                <a:picLocks noGrp="1" noRot="1" noChangeAspect="1" noMove="1" noResize="1" noEditPoints="1" noAdjustHandles="1" noChangeArrowheads="1" noChangeShapeType="1"/>
              </p:cNvPicPr>
              <p:nvPr/>
            </p:nvPicPr>
            <p:blipFill>
              <a:blip r:embed="rId4"/>
              <a:stretch>
                <a:fillRect/>
              </a:stretch>
            </p:blipFill>
            <p:spPr>
              <a:xfrm>
                <a:off x="4995333" y="4214283"/>
                <a:ext cx="1524000" cy="857250"/>
              </a:xfrm>
              <a:prstGeom prst="rect">
                <a:avLst/>
              </a:prstGeom>
              <a:ln w="3175">
                <a:solidFill>
                  <a:prstClr val="ltGray"/>
                </a:solidFill>
              </a:ln>
            </p:spPr>
          </p:pic>
        </mc:Fallback>
      </mc:AlternateContent>
    </p:spTree>
    <p:extLst>
      <p:ext uri="{BB962C8B-B14F-4D97-AF65-F5344CB8AC3E}">
        <p14:creationId xmlns:p14="http://schemas.microsoft.com/office/powerpoint/2010/main" val="3467262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Light"/>
        <a:ea typeface=""/>
        <a:cs typeface="B Nazanin"/>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1015</TotalTime>
  <Words>5458</Words>
  <Application>Microsoft Office PowerPoint</Application>
  <PresentationFormat>Widescreen</PresentationFormat>
  <Paragraphs>435</Paragraphs>
  <Slides>78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Arial</vt:lpstr>
      <vt:lpstr>B Nazanin</vt:lpstr>
      <vt:lpstr>B Titr</vt:lpstr>
      <vt:lpstr>Calibri</vt:lpstr>
      <vt:lpstr>Calibri Light</vt:lpstr>
      <vt:lpstr>GuardianSansGR-Regular</vt:lpstr>
      <vt:lpstr>Times New Roman</vt:lpstr>
      <vt:lpstr>Wingdings</vt:lpstr>
      <vt:lpstr>Office Theme</vt:lpstr>
      <vt:lpstr>اخلاق پزشکی</vt:lpstr>
      <vt:lpstr>PowerPoint Presentation</vt:lpstr>
      <vt:lpstr>Definition of research ethics</vt:lpstr>
      <vt:lpstr>PowerPoint Presentation</vt:lpstr>
      <vt:lpstr>عناوین مورد بحث</vt:lpstr>
      <vt:lpstr>آزمایش سیفلیس در تاسکیگی Tuskegee Syphilis Study</vt:lpstr>
      <vt:lpstr>PowerPoint Presentation</vt:lpstr>
      <vt:lpstr>PowerPoint Presentation</vt:lpstr>
      <vt:lpstr>اهمیت پژوهش در پزشکی</vt:lpstr>
      <vt:lpstr>وظایف تحقیقات پزشکی</vt:lpstr>
      <vt:lpstr>اهمیت پژوهش در پزشکی</vt:lpstr>
      <vt:lpstr>تنوع گستردگی تحقیقات</vt:lpstr>
      <vt:lpstr>تحقیق در پزشکی</vt:lpstr>
      <vt:lpstr> تحقیق در پزشکی</vt:lpstr>
      <vt:lpstr>مراحل تحقیقات بالینی</vt:lpstr>
      <vt:lpstr>مراحل تحقیقات بالینی</vt:lpstr>
      <vt:lpstr>مراحل تحقیقات بالینی</vt:lpstr>
      <vt:lpstr>PowerPoint Presentation</vt:lpstr>
      <vt:lpstr>پزشک و تحقیق</vt:lpstr>
      <vt:lpstr>تعارض نقش </vt:lpstr>
      <vt:lpstr>تعارض منافع </vt:lpstr>
      <vt:lpstr>تعارض منافع </vt:lpstr>
      <vt:lpstr>کاهش تعارض بین پزشک و محقق </vt:lpstr>
      <vt:lpstr>PowerPoint Presentation</vt:lpstr>
      <vt:lpstr> الزامات اخلاقی</vt:lpstr>
      <vt:lpstr> الزامات اخلاقی</vt:lpstr>
      <vt:lpstr>PowerPoint Presentation</vt:lpstr>
      <vt:lpstr>PowerPoint Presentation</vt:lpstr>
      <vt:lpstr>کد نورنبرگ(The Nuremberg Code) </vt:lpstr>
      <vt:lpstr>نقش انجمــن جهــانی پزشــکی (WMA )</vt:lpstr>
      <vt:lpstr>PowerPoint Presentation</vt:lpstr>
      <vt:lpstr>PowerPoint Presentation</vt:lpstr>
      <vt:lpstr> سایر اسناد اخلاق در تحقیق</vt:lpstr>
      <vt:lpstr>گزارش بلمونت</vt:lpstr>
      <vt:lpstr>PowerPoint Presentation</vt:lpstr>
      <vt:lpstr>اصول بلومنت</vt:lpstr>
      <vt:lpstr>Code of Federal Regulations</vt:lpstr>
      <vt:lpstr>PowerPoint Presentation</vt:lpstr>
      <vt:lpstr>بیانیه هلسینکی (Declaration of Helsinki) </vt:lpstr>
      <vt:lpstr>بیانیه هلسینکی (Declaration of Helsinki)  تغييرات  جدید </vt:lpstr>
      <vt:lpstr>بیانیه هلسینکی(Declaration of Helsinki) </vt:lpstr>
      <vt:lpstr>تائیدیه کمیته بررسی اخلاق  (Ethics Review Committee Approval)</vt:lpstr>
      <vt:lpstr>نقش کمیته اخلاق</vt:lpstr>
      <vt:lpstr>What is IRB?</vt:lpstr>
      <vt:lpstr> چرا اجرای  یک پروژه به کمیته اخلاقی نیاز دارد؟</vt:lpstr>
      <vt:lpstr>مطالعات چند مرکزی (multi-center project) </vt:lpstr>
      <vt:lpstr> شایستگی علمی (Scientific Merit)</vt:lpstr>
      <vt:lpstr>اطمینان از شایستگی و اعتبار علمی</vt:lpstr>
      <vt:lpstr>تحقیقـات روی حیوانات</vt:lpstr>
      <vt:lpstr> ارزش اجتماعی (Social Value)</vt:lpstr>
      <vt:lpstr> ارزش اجتماعی (Social Value)</vt:lpstr>
      <vt:lpstr> اثرات منفی تحقیقات بدون ارزش اجتماعی</vt:lpstr>
      <vt:lpstr> اثرات منفی تحقیقات بدون ارزش اجتماعی</vt:lpstr>
      <vt:lpstr>خطرات و منافع (Risks and Benefits)</vt:lpstr>
      <vt:lpstr>مدیریت خطر</vt:lpstr>
      <vt:lpstr>رضایت آگاهانه  (Informed Consent)</vt:lpstr>
      <vt:lpstr>رضایت آگاهانه  (Informed Consent)</vt:lpstr>
      <vt:lpstr>افراد ناتوان برای اخذ رضایت </vt:lpstr>
      <vt:lpstr>افراد ناتوان برای اخذ رضایت </vt:lpstr>
      <vt:lpstr>افراد ناتوان برای اخذ رضایت </vt:lpstr>
      <vt:lpstr>وقتی ناتوانی جسمی یا روحی موضوع تحقیق باشد</vt:lpstr>
      <vt:lpstr>رضایت آگاهانه</vt:lpstr>
      <vt:lpstr>رازداری (Confidentiality)</vt:lpstr>
      <vt:lpstr>رازداری (Confidentiality)</vt:lpstr>
      <vt:lpstr>تعارض نقشها (Conflict of Roles)</vt:lpstr>
      <vt:lpstr>استفاده از دارونما  (Use of Placebo)</vt:lpstr>
      <vt:lpstr>PowerPoint Presentation</vt:lpstr>
      <vt:lpstr>دارونما</vt:lpstr>
      <vt:lpstr>PowerPoint Presentation</vt:lpstr>
      <vt:lpstr>PowerPoint Presentation</vt:lpstr>
      <vt:lpstr>PowerPoint Presentation</vt:lpstr>
      <vt:lpstr>Except in the following circumstances</vt:lpstr>
      <vt:lpstr>گزارش صادقانه نتایج(Honest Reporting of Results) </vt:lpstr>
      <vt:lpstr>PowerPoint Presentation</vt:lpstr>
      <vt:lpstr>افشا گران (Whistle-blowing) </vt:lpstr>
      <vt:lpstr>دانشجو و افشا گری</vt:lpstr>
      <vt:lpstr>موضوعات حل نشده (Unresolved Issues)  </vt:lpstr>
      <vt:lpstr>پایان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اخلاق در پژوهش</dc:title>
  <dc:creator>novin</dc:creator>
  <cp:lastModifiedBy>Behrouz Karkhanei</cp:lastModifiedBy>
  <cp:revision>49</cp:revision>
  <dcterms:created xsi:type="dcterms:W3CDTF">2020-10-18T20:10:40Z</dcterms:created>
  <dcterms:modified xsi:type="dcterms:W3CDTF">2024-05-07T18:03:53Z</dcterms:modified>
</cp:coreProperties>
</file>